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87" r:id="rId3"/>
    <p:sldId id="257" r:id="rId4"/>
    <p:sldId id="258" r:id="rId5"/>
    <p:sldId id="281" r:id="rId6"/>
    <p:sldId id="259" r:id="rId7"/>
    <p:sldId id="260" r:id="rId8"/>
    <p:sldId id="261" r:id="rId9"/>
    <p:sldId id="284" r:id="rId10"/>
    <p:sldId id="262" r:id="rId11"/>
    <p:sldId id="279" r:id="rId12"/>
    <p:sldId id="263" r:id="rId13"/>
    <p:sldId id="264" r:id="rId14"/>
    <p:sldId id="265" r:id="rId15"/>
    <p:sldId id="266" r:id="rId16"/>
    <p:sldId id="267" r:id="rId17"/>
    <p:sldId id="268" r:id="rId18"/>
    <p:sldId id="270" r:id="rId19"/>
    <p:sldId id="285" r:id="rId20"/>
    <p:sldId id="271" r:id="rId21"/>
    <p:sldId id="272" r:id="rId22"/>
    <p:sldId id="282" r:id="rId23"/>
    <p:sldId id="283" r:id="rId24"/>
    <p:sldId id="286" r:id="rId25"/>
    <p:sldId id="273" r:id="rId26"/>
    <p:sldId id="274" r:id="rId27"/>
    <p:sldId id="275" r:id="rId28"/>
    <p:sldId id="276" r:id="rId29"/>
    <p:sldId id="277" r:id="rId30"/>
    <p:sldId id="278" r:id="rId31"/>
    <p:sldId id="269" r:id="rId32"/>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015" autoAdjust="0"/>
    <p:restoredTop sz="94660"/>
  </p:normalViewPr>
  <p:slideViewPr>
    <p:cSldViewPr snapToGrid="0">
      <p:cViewPr varScale="1">
        <p:scale>
          <a:sx n="82" d="100"/>
          <a:sy n="82" d="100"/>
        </p:scale>
        <p:origin x="13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61C8D5FB-737F-4564-89F1-55C62F431B2C}" type="datetimeFigureOut">
              <a:rPr lang="ar-IQ" smtClean="0"/>
              <a:t>07/03/1443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140852E-B2A2-4FC1-9CE7-E725F831BF16}" type="slidenum">
              <a:rPr lang="ar-IQ" smtClean="0"/>
              <a:t>‹#›</a:t>
            </a:fld>
            <a:endParaRPr lang="ar-IQ"/>
          </a:p>
        </p:txBody>
      </p:sp>
    </p:spTree>
    <p:extLst>
      <p:ext uri="{BB962C8B-B14F-4D97-AF65-F5344CB8AC3E}">
        <p14:creationId xmlns:p14="http://schemas.microsoft.com/office/powerpoint/2010/main" val="1816880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1C8D5FB-737F-4564-89F1-55C62F431B2C}" type="datetimeFigureOut">
              <a:rPr lang="ar-IQ" smtClean="0"/>
              <a:t>07/03/1443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140852E-B2A2-4FC1-9CE7-E725F831BF16}" type="slidenum">
              <a:rPr lang="ar-IQ" smtClean="0"/>
              <a:t>‹#›</a:t>
            </a:fld>
            <a:endParaRPr lang="ar-IQ"/>
          </a:p>
        </p:txBody>
      </p:sp>
    </p:spTree>
    <p:extLst>
      <p:ext uri="{BB962C8B-B14F-4D97-AF65-F5344CB8AC3E}">
        <p14:creationId xmlns:p14="http://schemas.microsoft.com/office/powerpoint/2010/main" val="3981495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1C8D5FB-737F-4564-89F1-55C62F431B2C}" type="datetimeFigureOut">
              <a:rPr lang="ar-IQ" smtClean="0"/>
              <a:t>07/03/1443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140852E-B2A2-4FC1-9CE7-E725F831BF16}" type="slidenum">
              <a:rPr lang="ar-IQ" smtClean="0"/>
              <a:t>‹#›</a:t>
            </a:fld>
            <a:endParaRPr lang="ar-IQ"/>
          </a:p>
        </p:txBody>
      </p:sp>
    </p:spTree>
    <p:extLst>
      <p:ext uri="{BB962C8B-B14F-4D97-AF65-F5344CB8AC3E}">
        <p14:creationId xmlns:p14="http://schemas.microsoft.com/office/powerpoint/2010/main" val="1821416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1C8D5FB-737F-4564-89F1-55C62F431B2C}" type="datetimeFigureOut">
              <a:rPr lang="ar-IQ" smtClean="0"/>
              <a:t>07/03/1443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140852E-B2A2-4FC1-9CE7-E725F831BF16}" type="slidenum">
              <a:rPr lang="ar-IQ" smtClean="0"/>
              <a:t>‹#›</a:t>
            </a:fld>
            <a:endParaRPr lang="ar-IQ"/>
          </a:p>
        </p:txBody>
      </p:sp>
    </p:spTree>
    <p:extLst>
      <p:ext uri="{BB962C8B-B14F-4D97-AF65-F5344CB8AC3E}">
        <p14:creationId xmlns:p14="http://schemas.microsoft.com/office/powerpoint/2010/main" val="3587798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1C8D5FB-737F-4564-89F1-55C62F431B2C}" type="datetimeFigureOut">
              <a:rPr lang="ar-IQ" smtClean="0"/>
              <a:t>07/03/1443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140852E-B2A2-4FC1-9CE7-E725F831BF16}" type="slidenum">
              <a:rPr lang="ar-IQ" smtClean="0"/>
              <a:t>‹#›</a:t>
            </a:fld>
            <a:endParaRPr lang="ar-IQ"/>
          </a:p>
        </p:txBody>
      </p:sp>
    </p:spTree>
    <p:extLst>
      <p:ext uri="{BB962C8B-B14F-4D97-AF65-F5344CB8AC3E}">
        <p14:creationId xmlns:p14="http://schemas.microsoft.com/office/powerpoint/2010/main" val="3558128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61C8D5FB-737F-4564-89F1-55C62F431B2C}" type="datetimeFigureOut">
              <a:rPr lang="ar-IQ" smtClean="0"/>
              <a:t>07/03/1443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140852E-B2A2-4FC1-9CE7-E725F831BF16}" type="slidenum">
              <a:rPr lang="ar-IQ" smtClean="0"/>
              <a:t>‹#›</a:t>
            </a:fld>
            <a:endParaRPr lang="ar-IQ"/>
          </a:p>
        </p:txBody>
      </p:sp>
    </p:spTree>
    <p:extLst>
      <p:ext uri="{BB962C8B-B14F-4D97-AF65-F5344CB8AC3E}">
        <p14:creationId xmlns:p14="http://schemas.microsoft.com/office/powerpoint/2010/main" val="823326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61C8D5FB-737F-4564-89F1-55C62F431B2C}" type="datetimeFigureOut">
              <a:rPr lang="ar-IQ" smtClean="0"/>
              <a:t>07/03/1443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140852E-B2A2-4FC1-9CE7-E725F831BF16}" type="slidenum">
              <a:rPr lang="ar-IQ" smtClean="0"/>
              <a:t>‹#›</a:t>
            </a:fld>
            <a:endParaRPr lang="ar-IQ"/>
          </a:p>
        </p:txBody>
      </p:sp>
    </p:spTree>
    <p:extLst>
      <p:ext uri="{BB962C8B-B14F-4D97-AF65-F5344CB8AC3E}">
        <p14:creationId xmlns:p14="http://schemas.microsoft.com/office/powerpoint/2010/main" val="3189377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61C8D5FB-737F-4564-89F1-55C62F431B2C}" type="datetimeFigureOut">
              <a:rPr lang="ar-IQ" smtClean="0"/>
              <a:t>07/03/1443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2140852E-B2A2-4FC1-9CE7-E725F831BF16}" type="slidenum">
              <a:rPr lang="ar-IQ" smtClean="0"/>
              <a:t>‹#›</a:t>
            </a:fld>
            <a:endParaRPr lang="ar-IQ"/>
          </a:p>
        </p:txBody>
      </p:sp>
    </p:spTree>
    <p:extLst>
      <p:ext uri="{BB962C8B-B14F-4D97-AF65-F5344CB8AC3E}">
        <p14:creationId xmlns:p14="http://schemas.microsoft.com/office/powerpoint/2010/main" val="927516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1C8D5FB-737F-4564-89F1-55C62F431B2C}" type="datetimeFigureOut">
              <a:rPr lang="ar-IQ" smtClean="0"/>
              <a:t>07/03/1443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140852E-B2A2-4FC1-9CE7-E725F831BF16}" type="slidenum">
              <a:rPr lang="ar-IQ" smtClean="0"/>
              <a:t>‹#›</a:t>
            </a:fld>
            <a:endParaRPr lang="ar-IQ"/>
          </a:p>
        </p:txBody>
      </p:sp>
    </p:spTree>
    <p:extLst>
      <p:ext uri="{BB962C8B-B14F-4D97-AF65-F5344CB8AC3E}">
        <p14:creationId xmlns:p14="http://schemas.microsoft.com/office/powerpoint/2010/main" val="2138337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1C8D5FB-737F-4564-89F1-55C62F431B2C}" type="datetimeFigureOut">
              <a:rPr lang="ar-IQ" smtClean="0"/>
              <a:t>07/03/1443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140852E-B2A2-4FC1-9CE7-E725F831BF16}" type="slidenum">
              <a:rPr lang="ar-IQ" smtClean="0"/>
              <a:t>‹#›</a:t>
            </a:fld>
            <a:endParaRPr lang="ar-IQ"/>
          </a:p>
        </p:txBody>
      </p:sp>
    </p:spTree>
    <p:extLst>
      <p:ext uri="{BB962C8B-B14F-4D97-AF65-F5344CB8AC3E}">
        <p14:creationId xmlns:p14="http://schemas.microsoft.com/office/powerpoint/2010/main" val="2946976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1C8D5FB-737F-4564-89F1-55C62F431B2C}" type="datetimeFigureOut">
              <a:rPr lang="ar-IQ" smtClean="0"/>
              <a:t>07/03/1443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140852E-B2A2-4FC1-9CE7-E725F831BF16}" type="slidenum">
              <a:rPr lang="ar-IQ" smtClean="0"/>
              <a:t>‹#›</a:t>
            </a:fld>
            <a:endParaRPr lang="ar-IQ"/>
          </a:p>
        </p:txBody>
      </p:sp>
    </p:spTree>
    <p:extLst>
      <p:ext uri="{BB962C8B-B14F-4D97-AF65-F5344CB8AC3E}">
        <p14:creationId xmlns:p14="http://schemas.microsoft.com/office/powerpoint/2010/main" val="122609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1C8D5FB-737F-4564-89F1-55C62F431B2C}" type="datetimeFigureOut">
              <a:rPr lang="ar-IQ" smtClean="0"/>
              <a:t>07/03/1443</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140852E-B2A2-4FC1-9CE7-E725F831BF16}" type="slidenum">
              <a:rPr lang="ar-IQ" smtClean="0"/>
              <a:t>‹#›</a:t>
            </a:fld>
            <a:endParaRPr lang="ar-IQ"/>
          </a:p>
        </p:txBody>
      </p:sp>
    </p:spTree>
    <p:extLst>
      <p:ext uri="{BB962C8B-B14F-4D97-AF65-F5344CB8AC3E}">
        <p14:creationId xmlns:p14="http://schemas.microsoft.com/office/powerpoint/2010/main" val="3147308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msdmanuals.com/ar/home/%D8%A3%D8%B3%D8%A7%D8%B3%D9%8A%D9%91%D9%8E%D8%A7%D8%AA/%D8%B9%D9%84%D9%85-%D8%A7%D9%84%D9%88%D8%B1%D8%A7%D8%AB%D9%8E%D8%A9/%D8%A7%D9%84%D8%AC%D9%8A%D9%86%D8%A7%D8%AA-%D9%88%D8%A7%D9%84%D9%83%D8%B1%D9%88%D9%85%D9%88%D8%B3%D9%88%D9%85%D8%A7%D8%AA-%D8%A7%D9%84%D8%B5%D8%A8%D8%BA%D9%8A%D8%A7%D8%AA#v711446_a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IQ" dirty="0"/>
          </a:p>
        </p:txBody>
      </p:sp>
      <p:sp>
        <p:nvSpPr>
          <p:cNvPr id="3" name="عنوان فرعي 2"/>
          <p:cNvSpPr>
            <a:spLocks noGrp="1"/>
          </p:cNvSpPr>
          <p:nvPr>
            <p:ph type="subTitle" idx="1"/>
          </p:nvPr>
        </p:nvSpPr>
        <p:spPr/>
        <p:txBody>
          <a:bodyPr>
            <a:normAutofit lnSpcReduction="10000"/>
          </a:bodyPr>
          <a:lstStyle/>
          <a:p>
            <a:r>
              <a:rPr lang="ar-IQ" dirty="0" smtClean="0">
                <a:solidFill>
                  <a:srgbClr val="FF0000"/>
                </a:solidFill>
              </a:rPr>
              <a:t>مادة تربية و تحسين طيور داجنة </a:t>
            </a:r>
            <a:endParaRPr lang="ar-IQ" dirty="0">
              <a:solidFill>
                <a:srgbClr val="FF0000"/>
              </a:solidFill>
            </a:endParaRPr>
          </a:p>
          <a:p>
            <a:r>
              <a:rPr lang="ar-IQ" b="1" dirty="0" smtClean="0"/>
              <a:t>المرحلة </a:t>
            </a:r>
            <a:r>
              <a:rPr lang="ar-IQ" b="1" dirty="0"/>
              <a:t>الرابعة: قسم الإنتاج الحيواني</a:t>
            </a:r>
          </a:p>
          <a:p>
            <a:r>
              <a:rPr lang="ar-IQ" b="1" dirty="0"/>
              <a:t> </a:t>
            </a:r>
            <a:r>
              <a:rPr lang="ar-IQ" b="1" dirty="0" smtClean="0"/>
              <a:t> </a:t>
            </a:r>
            <a:r>
              <a:rPr lang="ar-IQ" b="1" dirty="0"/>
              <a:t>أستاذ المادة: د</a:t>
            </a:r>
            <a:r>
              <a:rPr lang="ar-IQ" b="1" dirty="0" smtClean="0"/>
              <a:t>. ساجدة </a:t>
            </a:r>
            <a:r>
              <a:rPr lang="ar-IQ" b="1" dirty="0"/>
              <a:t>عبد الصمد مجيد</a:t>
            </a:r>
            <a:endParaRPr lang="ar-IQ" dirty="0"/>
          </a:p>
          <a:p>
            <a:r>
              <a:rPr lang="ar-IQ" b="1" dirty="0" smtClean="0"/>
              <a:t> </a:t>
            </a:r>
            <a:endParaRPr lang="ar-IQ" b="1" dirty="0">
              <a:solidFill>
                <a:srgbClr val="FF0000"/>
              </a:solidFill>
            </a:endParaRPr>
          </a:p>
        </p:txBody>
      </p:sp>
      <p:pic>
        <p:nvPicPr>
          <p:cNvPr id="4" name="صورة 3" descr="الصفحة الرئيسية | جامعة البصرة"/>
          <p:cNvPicPr/>
          <p:nvPr/>
        </p:nvPicPr>
        <p:blipFill>
          <a:blip r:embed="rId2">
            <a:extLst>
              <a:ext uri="{28A0092B-C50C-407E-A947-70E740481C1C}">
                <a14:useLocalDpi xmlns:a14="http://schemas.microsoft.com/office/drawing/2010/main" val="0"/>
              </a:ext>
            </a:extLst>
          </a:blip>
          <a:srcRect/>
          <a:stretch>
            <a:fillRect/>
          </a:stretch>
        </p:blipFill>
        <p:spPr bwMode="auto">
          <a:xfrm>
            <a:off x="7772399" y="793378"/>
            <a:ext cx="3039035" cy="2808660"/>
          </a:xfrm>
          <a:prstGeom prst="rect">
            <a:avLst/>
          </a:prstGeom>
          <a:noFill/>
          <a:ln>
            <a:noFill/>
          </a:ln>
        </p:spPr>
      </p:pic>
      <p:pic>
        <p:nvPicPr>
          <p:cNvPr id="5" name="صورة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80566" y="1122363"/>
            <a:ext cx="2286000" cy="2479675"/>
          </a:xfrm>
          <a:prstGeom prst="rect">
            <a:avLst/>
          </a:prstGeom>
        </p:spPr>
      </p:pic>
    </p:spTree>
    <p:extLst>
      <p:ext uri="{BB962C8B-B14F-4D97-AF65-F5344CB8AC3E}">
        <p14:creationId xmlns:p14="http://schemas.microsoft.com/office/powerpoint/2010/main" val="883450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r>
              <a:rPr lang="ar-IQ" dirty="0" smtClean="0">
                <a:solidFill>
                  <a:srgbClr val="FF0000"/>
                </a:solidFill>
              </a:rPr>
              <a:t>تحديد الجنس في الطيور الداجنة:</a:t>
            </a:r>
            <a:r>
              <a:rPr lang="en-US" dirty="0" smtClean="0">
                <a:solidFill>
                  <a:srgbClr val="FF0000"/>
                </a:solidFill>
              </a:rPr>
              <a:t/>
            </a:r>
            <a:br>
              <a:rPr lang="en-US" dirty="0" smtClean="0">
                <a:solidFill>
                  <a:srgbClr val="FF0000"/>
                </a:solidFill>
              </a:rPr>
            </a:br>
            <a:endParaRPr lang="ar-IQ" dirty="0">
              <a:solidFill>
                <a:srgbClr val="FF0000"/>
              </a:solidFill>
            </a:endParaRPr>
          </a:p>
        </p:txBody>
      </p:sp>
      <p:sp>
        <p:nvSpPr>
          <p:cNvPr id="3" name="عنصر نائب للمحتوى 2"/>
          <p:cNvSpPr>
            <a:spLocks noGrp="1"/>
          </p:cNvSpPr>
          <p:nvPr>
            <p:ph idx="1"/>
          </p:nvPr>
        </p:nvSpPr>
        <p:spPr/>
        <p:txBody>
          <a:bodyPr/>
          <a:lstStyle/>
          <a:p>
            <a:endParaRPr lang="ar-IQ" dirty="0" smtClean="0"/>
          </a:p>
          <a:p>
            <a:endParaRPr lang="ar-IQ" dirty="0"/>
          </a:p>
          <a:p>
            <a:r>
              <a:rPr lang="ar-IQ" dirty="0" smtClean="0"/>
              <a:t>تكون </a:t>
            </a:r>
            <a:r>
              <a:rPr lang="ar-IQ" dirty="0"/>
              <a:t>اناث الطيور هي المسؤولة عن تحديد الجنس و تركيبها </a:t>
            </a:r>
            <a:r>
              <a:rPr lang="en-US" dirty="0"/>
              <a:t>ZW</a:t>
            </a:r>
            <a:r>
              <a:rPr lang="ar-IQ" dirty="0"/>
              <a:t> بينما يكون الذكر متماثل الكميتات </a:t>
            </a:r>
            <a:r>
              <a:rPr lang="en-US" dirty="0"/>
              <a:t>ZZ</a:t>
            </a:r>
            <a:r>
              <a:rPr lang="ar-IQ" dirty="0"/>
              <a:t>.</a:t>
            </a:r>
            <a:endParaRPr lang="en-US" dirty="0"/>
          </a:p>
          <a:p>
            <a:r>
              <a:rPr lang="ar-IQ" dirty="0"/>
              <a:t>يسمى الكروموسوم </a:t>
            </a:r>
            <a:r>
              <a:rPr lang="en-US" dirty="0"/>
              <a:t>Z</a:t>
            </a:r>
            <a:r>
              <a:rPr lang="ar-IQ" dirty="0"/>
              <a:t> بالكروموسوم الجنسي في الطيور</a:t>
            </a:r>
            <a:r>
              <a:rPr lang="en-US" dirty="0"/>
              <a:t>Sex chromosome  </a:t>
            </a:r>
          </a:p>
          <a:p>
            <a:r>
              <a:rPr lang="ar-IQ" dirty="0"/>
              <a:t>يسمى الكروموسوم </a:t>
            </a:r>
            <a:r>
              <a:rPr lang="en-US" dirty="0"/>
              <a:t>W</a:t>
            </a:r>
            <a:r>
              <a:rPr lang="ar-IQ" dirty="0"/>
              <a:t> بالكروموسوم المحدد لصفات الجنس الثانوية في الطيور.</a:t>
            </a:r>
            <a:endParaRPr lang="en-US" dirty="0"/>
          </a:p>
          <a:p>
            <a:pPr marL="0" indent="0">
              <a:buNone/>
            </a:pPr>
            <a:endParaRPr lang="en-US" dirty="0"/>
          </a:p>
          <a:p>
            <a:endParaRPr lang="ar-IQ" dirty="0"/>
          </a:p>
        </p:txBody>
      </p:sp>
    </p:spTree>
    <p:extLst>
      <p:ext uri="{BB962C8B-B14F-4D97-AF65-F5344CB8AC3E}">
        <p14:creationId xmlns:p14="http://schemas.microsoft.com/office/powerpoint/2010/main" val="2942685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r>
              <a:rPr lang="ar-IQ" dirty="0" smtClean="0">
                <a:solidFill>
                  <a:srgbClr val="FF0000"/>
                </a:solidFill>
              </a:rPr>
              <a:t>التركيب الكروموسومي في الدجاج</a:t>
            </a:r>
            <a:endParaRPr lang="ar-IQ" dirty="0">
              <a:solidFill>
                <a:srgbClr val="FF0000"/>
              </a:solidFill>
            </a:endParaRPr>
          </a:p>
        </p:txBody>
      </p:sp>
      <p:pic>
        <p:nvPicPr>
          <p:cNvPr id="1026" name="Picture 2" descr="نظام تحديد الجنس ZW - ويكيبيديا"/>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19400" y="2597944"/>
            <a:ext cx="6553200" cy="32987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9817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solidFill>
                  <a:srgbClr val="FF0000"/>
                </a:solidFill>
              </a:rPr>
              <a:t>ماذا نسمي بقية الكروموسومات غير الجنسية  في الطيور؟</a:t>
            </a:r>
            <a:r>
              <a:rPr lang="en-US" dirty="0" smtClean="0">
                <a:solidFill>
                  <a:srgbClr val="FF0000"/>
                </a:solidFill>
              </a:rPr>
              <a:t/>
            </a:r>
            <a:br>
              <a:rPr lang="en-US" dirty="0" smtClean="0">
                <a:solidFill>
                  <a:srgbClr val="FF0000"/>
                </a:solidFill>
              </a:rPr>
            </a:br>
            <a:endParaRPr lang="ar-IQ" dirty="0">
              <a:solidFill>
                <a:srgbClr val="FF0000"/>
              </a:solidFill>
            </a:endParaRPr>
          </a:p>
        </p:txBody>
      </p:sp>
      <p:sp>
        <p:nvSpPr>
          <p:cNvPr id="3" name="عنصر نائب للمحتوى 2"/>
          <p:cNvSpPr>
            <a:spLocks noGrp="1"/>
          </p:cNvSpPr>
          <p:nvPr>
            <p:ph idx="1"/>
          </p:nvPr>
        </p:nvSpPr>
        <p:spPr/>
        <p:txBody>
          <a:bodyPr>
            <a:normAutofit fontScale="92500" lnSpcReduction="20000"/>
          </a:bodyPr>
          <a:lstStyle/>
          <a:p>
            <a:r>
              <a:rPr lang="ar-IQ" dirty="0" smtClean="0"/>
              <a:t>تسمى </a:t>
            </a:r>
            <a:r>
              <a:rPr lang="ar-IQ" dirty="0"/>
              <a:t>بالكروموسومات الجسمية </a:t>
            </a:r>
            <a:r>
              <a:rPr lang="en-US" dirty="0"/>
              <a:t>Autosomes</a:t>
            </a:r>
            <a:r>
              <a:rPr lang="ar-IQ" dirty="0"/>
              <a:t> و التي تكون بهيئة أزواج متناظرة وللطيور 38 زوج من الكروموسومات في الخلايا الجسمية.</a:t>
            </a:r>
            <a:endParaRPr lang="en-US" dirty="0"/>
          </a:p>
          <a:p>
            <a:r>
              <a:rPr lang="ar-IQ" dirty="0"/>
              <a:t> </a:t>
            </a:r>
            <a:r>
              <a:rPr lang="ar-IQ" dirty="0">
                <a:solidFill>
                  <a:srgbClr val="FF0000"/>
                </a:solidFill>
              </a:rPr>
              <a:t>ماذا يحمل الكروموسوم في الخلية الحية للطير؟</a:t>
            </a:r>
            <a:endParaRPr lang="en-US" dirty="0">
              <a:solidFill>
                <a:srgbClr val="FF0000"/>
              </a:solidFill>
            </a:endParaRPr>
          </a:p>
          <a:p>
            <a:pPr marL="0" indent="0">
              <a:buNone/>
            </a:pPr>
            <a:endParaRPr lang="en-US" dirty="0"/>
          </a:p>
          <a:p>
            <a:r>
              <a:rPr lang="ar-IQ" dirty="0"/>
              <a:t>يحمل الكروموسوم المادة الوراثية المتمثلة بالحامض النووي الدنأ </a:t>
            </a:r>
            <a:r>
              <a:rPr lang="en-US" dirty="0"/>
              <a:t>DNA</a:t>
            </a:r>
            <a:r>
              <a:rPr lang="ar-IQ" dirty="0"/>
              <a:t>: </a:t>
            </a:r>
            <a:r>
              <a:rPr lang="en-US" dirty="0"/>
              <a:t>deoxyribonucleic acid</a:t>
            </a:r>
            <a:r>
              <a:rPr lang="ar-IQ" dirty="0"/>
              <a:t>.</a:t>
            </a:r>
            <a:endParaRPr lang="en-US" dirty="0"/>
          </a:p>
          <a:p>
            <a:pPr marL="0" indent="0">
              <a:buNone/>
            </a:pPr>
            <a:endParaRPr lang="en-US" dirty="0"/>
          </a:p>
          <a:p>
            <a:r>
              <a:rPr lang="ar-IQ" dirty="0">
                <a:solidFill>
                  <a:srgbClr val="FF0000"/>
                </a:solidFill>
              </a:rPr>
              <a:t>الجين </a:t>
            </a:r>
            <a:r>
              <a:rPr lang="en-US" dirty="0">
                <a:solidFill>
                  <a:srgbClr val="FF0000"/>
                </a:solidFill>
              </a:rPr>
              <a:t>Gene</a:t>
            </a:r>
            <a:r>
              <a:rPr lang="ar-IQ" dirty="0"/>
              <a:t>:</a:t>
            </a:r>
            <a:endParaRPr lang="en-US" dirty="0"/>
          </a:p>
          <a:p>
            <a:r>
              <a:rPr lang="ar-IQ" dirty="0"/>
              <a:t>وحدة التوارث في الكائنات الحية. يمثل الجين جزء من الدنأ حيث يحمل كل كروموسوم آلاف الجينات</a:t>
            </a:r>
            <a:r>
              <a:rPr lang="ar-IQ" dirty="0" smtClean="0"/>
              <a:t>.</a:t>
            </a:r>
            <a:r>
              <a:rPr lang="ar-IQ" b="1" dirty="0"/>
              <a:t> الجيناتُ </a:t>
            </a:r>
            <a:r>
              <a:rPr lang="en-US" b="1" dirty="0"/>
              <a:t>Genes </a:t>
            </a:r>
            <a:r>
              <a:rPr lang="ar-IQ" b="1" dirty="0"/>
              <a:t>هي شُدَف أو قِطَع من الحمض النَّوَوي </a:t>
            </a:r>
            <a:r>
              <a:rPr lang="ar-IQ" b="1" dirty="0" err="1"/>
              <a:t>الرِّيبي</a:t>
            </a:r>
            <a:r>
              <a:rPr lang="ar-IQ" b="1" dirty="0"/>
              <a:t> منزوع الأكسجين (دنا) </a:t>
            </a:r>
            <a:r>
              <a:rPr lang="en-US" b="1" dirty="0"/>
              <a:t>deoxyribonucleic acid (DNA)، </a:t>
            </a:r>
            <a:r>
              <a:rPr lang="ar-IQ" b="1" dirty="0"/>
              <a:t>تحتوي على رامزة </a:t>
            </a:r>
            <a:r>
              <a:rPr lang="en-US" b="1" dirty="0"/>
              <a:t>code </a:t>
            </a:r>
            <a:r>
              <a:rPr lang="ar-IQ" b="1" dirty="0"/>
              <a:t>لبروتين معيَّن يعمل في واحد أو أكثر من أنواع الخلايا في الجسم. </a:t>
            </a:r>
            <a:endParaRPr lang="en-US" dirty="0"/>
          </a:p>
          <a:p>
            <a:endParaRPr lang="ar-IQ" dirty="0"/>
          </a:p>
        </p:txBody>
      </p:sp>
    </p:spTree>
    <p:extLst>
      <p:ext uri="{BB962C8B-B14F-4D97-AF65-F5344CB8AC3E}">
        <p14:creationId xmlns:p14="http://schemas.microsoft.com/office/powerpoint/2010/main" val="379480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r>
              <a:rPr lang="ar-IQ" dirty="0" smtClean="0">
                <a:solidFill>
                  <a:srgbClr val="FF0000"/>
                </a:solidFill>
              </a:rPr>
              <a:t>وظيفة الجين:</a:t>
            </a:r>
            <a:r>
              <a:rPr lang="en-US" dirty="0" smtClean="0">
                <a:solidFill>
                  <a:srgbClr val="FF0000"/>
                </a:solidFill>
              </a:rPr>
              <a:t/>
            </a:r>
            <a:br>
              <a:rPr lang="en-US" dirty="0" smtClean="0">
                <a:solidFill>
                  <a:srgbClr val="FF0000"/>
                </a:solidFill>
              </a:rPr>
            </a:br>
            <a:endParaRPr lang="ar-IQ" dirty="0">
              <a:solidFill>
                <a:srgbClr val="FF0000"/>
              </a:solidFill>
            </a:endParaRPr>
          </a:p>
        </p:txBody>
      </p:sp>
      <p:sp>
        <p:nvSpPr>
          <p:cNvPr id="3" name="عنصر نائب للمحتوى 2"/>
          <p:cNvSpPr>
            <a:spLocks noGrp="1"/>
          </p:cNvSpPr>
          <p:nvPr>
            <p:ph idx="1"/>
          </p:nvPr>
        </p:nvSpPr>
        <p:spPr/>
        <p:txBody>
          <a:bodyPr/>
          <a:lstStyle/>
          <a:p>
            <a:pPr marL="0" indent="0">
              <a:buNone/>
            </a:pPr>
            <a:endParaRPr lang="en-US" dirty="0"/>
          </a:p>
          <a:p>
            <a:r>
              <a:rPr lang="ar-IQ" dirty="0"/>
              <a:t>1-تضاعف الجين </a:t>
            </a:r>
            <a:r>
              <a:rPr lang="en-US" dirty="0">
                <a:solidFill>
                  <a:srgbClr val="FF0000"/>
                </a:solidFill>
              </a:rPr>
              <a:t>Gene Duplication </a:t>
            </a:r>
          </a:p>
          <a:p>
            <a:r>
              <a:rPr lang="ar-IQ" dirty="0"/>
              <a:t>تتضاعف الكروموسومات والجينات خلال عملية الانقسام الخلوي و ينتج عن هذا التضاعف نسخة مطابقة للجينات</a:t>
            </a:r>
            <a:r>
              <a:rPr lang="ar-IQ" dirty="0" smtClean="0"/>
              <a:t>.</a:t>
            </a:r>
          </a:p>
          <a:p>
            <a:r>
              <a:rPr lang="ar-IQ" dirty="0"/>
              <a:t>2-انتاج الحامض النووي الريبوزي</a:t>
            </a:r>
            <a:r>
              <a:rPr lang="en-US" dirty="0">
                <a:solidFill>
                  <a:srgbClr val="FF0000"/>
                </a:solidFill>
              </a:rPr>
              <a:t>Ribonucleic acid </a:t>
            </a:r>
            <a:r>
              <a:rPr lang="en-US" dirty="0" smtClean="0">
                <a:solidFill>
                  <a:srgbClr val="FF0000"/>
                </a:solidFill>
              </a:rPr>
              <a:t>Production  </a:t>
            </a:r>
            <a:r>
              <a:rPr lang="ar-IQ" dirty="0" smtClean="0"/>
              <a:t>:</a:t>
            </a:r>
            <a:endParaRPr lang="en-US" dirty="0"/>
          </a:p>
          <a:p>
            <a:r>
              <a:rPr lang="ar-IQ" dirty="0"/>
              <a:t>وذلك عندما يفتح الحلزون المزدوج </a:t>
            </a:r>
            <a:r>
              <a:rPr lang="ar-IQ" dirty="0" smtClean="0"/>
              <a:t>للددنا </a:t>
            </a:r>
            <a:r>
              <a:rPr lang="ar-IQ" dirty="0"/>
              <a:t>و يستخدم أحد الشريطين كقالب </a:t>
            </a:r>
            <a:r>
              <a:rPr lang="ar-IQ" dirty="0" err="1" smtClean="0"/>
              <a:t>لأنتاج</a:t>
            </a:r>
            <a:r>
              <a:rPr lang="ar-IQ" dirty="0" smtClean="0"/>
              <a:t> </a:t>
            </a:r>
            <a:r>
              <a:rPr lang="ar-IQ" dirty="0"/>
              <a:t>شريط مفرد من </a:t>
            </a:r>
            <a:r>
              <a:rPr lang="en-US" dirty="0"/>
              <a:t>RNA</a:t>
            </a:r>
            <a:r>
              <a:rPr lang="ar-IQ" dirty="0"/>
              <a:t> مكملا لتتابع القواعد </a:t>
            </a:r>
            <a:r>
              <a:rPr lang="ar-IQ" dirty="0" smtClean="0"/>
              <a:t>النيتروجينية </a:t>
            </a:r>
            <a:r>
              <a:rPr lang="ar-IQ" dirty="0"/>
              <a:t>في الشريط القالب.</a:t>
            </a:r>
            <a:endParaRPr lang="en-US" dirty="0"/>
          </a:p>
          <a:p>
            <a:pPr marL="0" indent="0">
              <a:buNone/>
            </a:pPr>
            <a:r>
              <a:rPr lang="ar-IQ" dirty="0"/>
              <a:t> </a:t>
            </a:r>
            <a:endParaRPr lang="en-US" dirty="0"/>
          </a:p>
          <a:p>
            <a:endParaRPr lang="ar-IQ" dirty="0"/>
          </a:p>
        </p:txBody>
      </p:sp>
    </p:spTree>
    <p:extLst>
      <p:ext uri="{BB962C8B-B14F-4D97-AF65-F5344CB8AC3E}">
        <p14:creationId xmlns:p14="http://schemas.microsoft.com/office/powerpoint/2010/main" val="354592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r>
              <a:rPr lang="ar-IQ" dirty="0" smtClean="0">
                <a:solidFill>
                  <a:srgbClr val="FF0000"/>
                </a:solidFill>
              </a:rPr>
              <a:t>ما أنواع </a:t>
            </a:r>
            <a:r>
              <a:rPr lang="en-US" dirty="0" smtClean="0">
                <a:solidFill>
                  <a:srgbClr val="FF0000"/>
                </a:solidFill>
              </a:rPr>
              <a:t>RNA</a:t>
            </a:r>
            <a:r>
              <a:rPr lang="ar-IQ" dirty="0" smtClean="0">
                <a:solidFill>
                  <a:srgbClr val="FF0000"/>
                </a:solidFill>
              </a:rPr>
              <a:t> الموجودة في النواة؟</a:t>
            </a:r>
            <a:r>
              <a:rPr lang="en-US" dirty="0" smtClean="0">
                <a:solidFill>
                  <a:srgbClr val="FF0000"/>
                </a:solidFill>
              </a:rPr>
              <a:t/>
            </a:r>
            <a:br>
              <a:rPr lang="en-US" dirty="0" smtClean="0">
                <a:solidFill>
                  <a:srgbClr val="FF0000"/>
                </a:solidFill>
              </a:rPr>
            </a:br>
            <a:endParaRPr lang="ar-IQ" dirty="0">
              <a:solidFill>
                <a:srgbClr val="FF0000"/>
              </a:solidFill>
            </a:endParaRPr>
          </a:p>
        </p:txBody>
      </p:sp>
      <p:sp>
        <p:nvSpPr>
          <p:cNvPr id="3" name="عنصر نائب للمحتوى 2"/>
          <p:cNvSpPr>
            <a:spLocks noGrp="1"/>
          </p:cNvSpPr>
          <p:nvPr>
            <p:ph idx="1"/>
          </p:nvPr>
        </p:nvSpPr>
        <p:spPr/>
        <p:txBody>
          <a:bodyPr/>
          <a:lstStyle/>
          <a:p>
            <a:endParaRPr lang="ar-IQ" dirty="0" smtClean="0"/>
          </a:p>
          <a:p>
            <a:r>
              <a:rPr lang="ar-IQ" dirty="0" smtClean="0"/>
              <a:t>توجد </a:t>
            </a:r>
            <a:r>
              <a:rPr lang="ar-IQ" dirty="0"/>
              <a:t>ثلاثة أنواع من </a:t>
            </a:r>
            <a:r>
              <a:rPr lang="en-US" dirty="0"/>
              <a:t>RNA</a:t>
            </a:r>
            <a:r>
              <a:rPr lang="ar-IQ" dirty="0"/>
              <a:t> تنتج في النواة و تنتقل الى </a:t>
            </a:r>
            <a:r>
              <a:rPr lang="ar-IQ" dirty="0" smtClean="0"/>
              <a:t>السيتوبلازم </a:t>
            </a:r>
            <a:r>
              <a:rPr lang="ar-IQ" dirty="0"/>
              <a:t>لأداء وظيفتها في عملية تصنيع البروتين وهي:</a:t>
            </a:r>
            <a:endParaRPr lang="en-US" dirty="0"/>
          </a:p>
          <a:p>
            <a:r>
              <a:rPr lang="ar-IQ" dirty="0" smtClean="0"/>
              <a:t>         أولا:</a:t>
            </a:r>
            <a:r>
              <a:rPr lang="en-US" dirty="0"/>
              <a:t>RNA</a:t>
            </a:r>
            <a:r>
              <a:rPr lang="ar-IQ" dirty="0"/>
              <a:t> الرسول </a:t>
            </a:r>
            <a:r>
              <a:rPr lang="en-US" dirty="0"/>
              <a:t>mRNA</a:t>
            </a:r>
          </a:p>
          <a:p>
            <a:r>
              <a:rPr lang="ar-IQ" dirty="0" smtClean="0"/>
              <a:t>          ثانيا:</a:t>
            </a:r>
            <a:r>
              <a:rPr lang="en-US" dirty="0" smtClean="0"/>
              <a:t>RNA</a:t>
            </a:r>
            <a:r>
              <a:rPr lang="ar-IQ" dirty="0" smtClean="0"/>
              <a:t> الناقل </a:t>
            </a:r>
            <a:r>
              <a:rPr lang="en-US" dirty="0" smtClean="0"/>
              <a:t>tRNA</a:t>
            </a:r>
            <a:endParaRPr lang="en-US" dirty="0"/>
          </a:p>
          <a:p>
            <a:r>
              <a:rPr lang="ar-IQ" dirty="0" smtClean="0"/>
              <a:t>          ثالثا:</a:t>
            </a:r>
            <a:r>
              <a:rPr lang="en-US" dirty="0" smtClean="0"/>
              <a:t>RNA</a:t>
            </a:r>
            <a:r>
              <a:rPr lang="ar-IQ" dirty="0" smtClean="0"/>
              <a:t> الرايبوسومي</a:t>
            </a:r>
            <a:r>
              <a:rPr lang="en-US" dirty="0" smtClean="0"/>
              <a:t>rRNA</a:t>
            </a:r>
            <a:endParaRPr lang="ar-IQ" dirty="0"/>
          </a:p>
        </p:txBody>
      </p:sp>
    </p:spTree>
    <p:extLst>
      <p:ext uri="{BB962C8B-B14F-4D97-AF65-F5344CB8AC3E}">
        <p14:creationId xmlns:p14="http://schemas.microsoft.com/office/powerpoint/2010/main" val="672701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3- </a:t>
            </a:r>
            <a:r>
              <a:rPr lang="ar-IQ" dirty="0"/>
              <a:t>انتاج البروتين</a:t>
            </a:r>
            <a:r>
              <a:rPr lang="en-US" dirty="0">
                <a:solidFill>
                  <a:srgbClr val="FF0000"/>
                </a:solidFill>
              </a:rPr>
              <a:t>Protein production </a:t>
            </a:r>
          </a:p>
          <a:p>
            <a:r>
              <a:rPr lang="ar-IQ" dirty="0"/>
              <a:t>من خلال انتاج البروتينات المختلفة في جسم الطيور مثل بروتينات العضلات، الأعضاء الداخلية، الجلد، الريش، الخلايا الدموية و كذلك الانزيمات وبعض الهرمونات.</a:t>
            </a:r>
            <a:endParaRPr lang="en-US" dirty="0"/>
          </a:p>
          <a:p>
            <a:r>
              <a:rPr lang="ar-IQ" dirty="0"/>
              <a:t>4-السيطرة على وظيفة الجين</a:t>
            </a:r>
            <a:r>
              <a:rPr lang="en-US" dirty="0">
                <a:solidFill>
                  <a:srgbClr val="FF0000"/>
                </a:solidFill>
              </a:rPr>
              <a:t>Control of gene function </a:t>
            </a:r>
          </a:p>
          <a:p>
            <a:r>
              <a:rPr lang="ar-IQ" dirty="0"/>
              <a:t>تحتوي كل نواة في الخلية الحية على المجموعة الكاملة من الجينات التي يمتلكها الفرد .يوجد </a:t>
            </a:r>
            <a:r>
              <a:rPr lang="ar-IQ" dirty="0">
                <a:solidFill>
                  <a:srgbClr val="FF0000"/>
                </a:solidFill>
              </a:rPr>
              <a:t>نوعان من الجينات </a:t>
            </a:r>
            <a:r>
              <a:rPr lang="ar-IQ" dirty="0"/>
              <a:t>التي تسيطر على </a:t>
            </a:r>
            <a:r>
              <a:rPr lang="ar-IQ" dirty="0" smtClean="0"/>
              <a:t>وظائف </a:t>
            </a:r>
            <a:r>
              <a:rPr lang="ar-IQ" dirty="0"/>
              <a:t>الجينات في الطيور و الكائنات الحية وهي:</a:t>
            </a:r>
          </a:p>
        </p:txBody>
      </p:sp>
    </p:spTree>
    <p:extLst>
      <p:ext uri="{BB962C8B-B14F-4D97-AF65-F5344CB8AC3E}">
        <p14:creationId xmlns:p14="http://schemas.microsoft.com/office/powerpoint/2010/main" val="3859171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r>
              <a:rPr lang="ar-IQ" dirty="0" smtClean="0">
                <a:solidFill>
                  <a:srgbClr val="FF0000"/>
                </a:solidFill>
              </a:rPr>
              <a:t>أنواع الجينات</a:t>
            </a:r>
            <a:endParaRPr lang="ar-IQ" dirty="0">
              <a:solidFill>
                <a:srgbClr val="FF0000"/>
              </a:solidFill>
            </a:endParaRPr>
          </a:p>
        </p:txBody>
      </p:sp>
      <p:sp>
        <p:nvSpPr>
          <p:cNvPr id="3" name="عنصر نائب للمحتوى 2"/>
          <p:cNvSpPr>
            <a:spLocks noGrp="1"/>
          </p:cNvSpPr>
          <p:nvPr>
            <p:ph idx="1"/>
          </p:nvPr>
        </p:nvSpPr>
        <p:spPr/>
        <p:txBody>
          <a:bodyPr/>
          <a:lstStyle/>
          <a:p>
            <a:r>
              <a:rPr lang="ar-IQ" dirty="0" smtClean="0"/>
              <a:t>أولا: </a:t>
            </a:r>
            <a:r>
              <a:rPr lang="ar-IQ" dirty="0" smtClean="0">
                <a:solidFill>
                  <a:srgbClr val="FF0000"/>
                </a:solidFill>
              </a:rPr>
              <a:t>الجينات </a:t>
            </a:r>
            <a:r>
              <a:rPr lang="ar-IQ" dirty="0">
                <a:solidFill>
                  <a:srgbClr val="FF0000"/>
                </a:solidFill>
              </a:rPr>
              <a:t>البنائية </a:t>
            </a:r>
            <a:r>
              <a:rPr lang="en-US" dirty="0"/>
              <a:t>Structural Genes</a:t>
            </a:r>
          </a:p>
          <a:p>
            <a:r>
              <a:rPr lang="ar-IQ" dirty="0"/>
              <a:t>وهي الجينات المسؤولة عن تصنيع البروتينات المختلفة في الجسم.</a:t>
            </a:r>
            <a:endParaRPr lang="en-US" dirty="0"/>
          </a:p>
          <a:p>
            <a:r>
              <a:rPr lang="ar-IQ" dirty="0" smtClean="0"/>
              <a:t>ثانيا: </a:t>
            </a:r>
            <a:r>
              <a:rPr lang="ar-IQ" dirty="0" smtClean="0">
                <a:solidFill>
                  <a:srgbClr val="FF0000"/>
                </a:solidFill>
              </a:rPr>
              <a:t>الجينات </a:t>
            </a:r>
            <a:r>
              <a:rPr lang="ar-IQ" dirty="0">
                <a:solidFill>
                  <a:srgbClr val="FF0000"/>
                </a:solidFill>
              </a:rPr>
              <a:t>المشغلة</a:t>
            </a:r>
            <a:r>
              <a:rPr lang="en-US" dirty="0"/>
              <a:t>Operator Genes </a:t>
            </a:r>
          </a:p>
          <a:p>
            <a:r>
              <a:rPr lang="ar-IQ" dirty="0"/>
              <a:t>وهي الجينات المسؤولة عن تنظيم فعالية الجينات البنائية و لكنها لا تدخل مباشرة في تصنيع البروتين</a:t>
            </a:r>
            <a:r>
              <a:rPr lang="ar-IQ" dirty="0" smtClean="0"/>
              <a:t>.</a:t>
            </a:r>
          </a:p>
          <a:p>
            <a:r>
              <a:rPr lang="ar-IQ" dirty="0"/>
              <a:t>ان كل تفاعل يكون موجها بواسطة نشاط جين معين من خلال انتاج انزيم محدد و التفاعلات الحيوية في الجسم تكون متسلسلة تكتمل في خطوات </a:t>
            </a:r>
            <a:r>
              <a:rPr lang="ar-IQ" dirty="0" smtClean="0"/>
              <a:t>لإنتاج </a:t>
            </a:r>
            <a:r>
              <a:rPr lang="ar-IQ" dirty="0"/>
              <a:t>مركب معين مسؤول عن صفة مظهرية .</a:t>
            </a:r>
            <a:endParaRPr lang="en-US" dirty="0"/>
          </a:p>
          <a:p>
            <a:r>
              <a:rPr lang="ar-IQ" dirty="0"/>
              <a:t>              </a:t>
            </a:r>
            <a:endParaRPr lang="en-US" dirty="0"/>
          </a:p>
          <a:p>
            <a:endParaRPr lang="ar-IQ" dirty="0"/>
          </a:p>
        </p:txBody>
      </p:sp>
    </p:spTree>
    <p:extLst>
      <p:ext uri="{BB962C8B-B14F-4D97-AF65-F5344CB8AC3E}">
        <p14:creationId xmlns:p14="http://schemas.microsoft.com/office/powerpoint/2010/main" val="3415005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r>
              <a:rPr lang="ar-IQ" dirty="0" smtClean="0">
                <a:solidFill>
                  <a:srgbClr val="FF0000"/>
                </a:solidFill>
              </a:rPr>
              <a:t>التعبير </a:t>
            </a:r>
            <a:r>
              <a:rPr lang="ar-IQ" dirty="0">
                <a:solidFill>
                  <a:srgbClr val="FF0000"/>
                </a:solidFill>
              </a:rPr>
              <a:t>المظهري للجينات:</a:t>
            </a:r>
          </a:p>
        </p:txBody>
      </p:sp>
      <p:sp>
        <p:nvSpPr>
          <p:cNvPr id="3" name="عنصر نائب للمحتوى 2"/>
          <p:cNvSpPr>
            <a:spLocks noGrp="1"/>
          </p:cNvSpPr>
          <p:nvPr>
            <p:ph idx="1"/>
          </p:nvPr>
        </p:nvSpPr>
        <p:spPr/>
        <p:txBody>
          <a:bodyPr>
            <a:normAutofit lnSpcReduction="10000"/>
          </a:bodyPr>
          <a:lstStyle/>
          <a:p>
            <a:r>
              <a:rPr lang="ar-IQ" dirty="0"/>
              <a:t>الشكل المظهري(الصفة المظهرية)</a:t>
            </a:r>
            <a:r>
              <a:rPr lang="en-US" dirty="0"/>
              <a:t>Phenotype </a:t>
            </a:r>
          </a:p>
          <a:p>
            <a:r>
              <a:rPr lang="ar-IQ" dirty="0"/>
              <a:t>تعبير الجينات المؤثرة في الصفة بحيث يمكن قياسها بالنظر المجرد. في حالة الصفات الكمية (الإنتاجية)، يقاس مظهر الصفة حسب طريقة قياس الصفة كأن يكون انتاج لحم أو بيض أو زيادات وزنية أو استهلاك علف و.....الخ من الصفات</a:t>
            </a:r>
            <a:r>
              <a:rPr lang="ar-IQ" dirty="0" smtClean="0"/>
              <a:t>.</a:t>
            </a:r>
          </a:p>
          <a:p>
            <a:r>
              <a:rPr lang="ar-IQ" dirty="0"/>
              <a:t>تعبر الجينات عن نفسها مظهريا بطريقتين:</a:t>
            </a:r>
            <a:endParaRPr lang="en-US" dirty="0"/>
          </a:p>
          <a:p>
            <a:r>
              <a:rPr lang="ar-IQ" dirty="0"/>
              <a:t>1</a:t>
            </a:r>
            <a:r>
              <a:rPr lang="ar-IQ" dirty="0">
                <a:solidFill>
                  <a:srgbClr val="FF0000"/>
                </a:solidFill>
              </a:rPr>
              <a:t>-فعل الجين التجمعي</a:t>
            </a:r>
            <a:r>
              <a:rPr lang="en-US" dirty="0">
                <a:solidFill>
                  <a:srgbClr val="FF0000"/>
                </a:solidFill>
              </a:rPr>
              <a:t>Additive gene action </a:t>
            </a:r>
          </a:p>
          <a:p>
            <a:r>
              <a:rPr lang="ar-IQ" dirty="0"/>
              <a:t>في هذه الحالة يضاف التأثير المظهري لأحد الجينات الى </a:t>
            </a:r>
            <a:r>
              <a:rPr lang="ar-IQ" dirty="0" smtClean="0"/>
              <a:t>التأثير المظهري </a:t>
            </a:r>
            <a:r>
              <a:rPr lang="ar-IQ" dirty="0"/>
              <a:t>لأليله أو للجينات الأخرى في التركيب الوراثي التي تكون مؤثرة في التعبير عن الصفة</a:t>
            </a:r>
            <a:r>
              <a:rPr lang="ar-IQ" dirty="0" smtClean="0"/>
              <a:t>. كما </a:t>
            </a:r>
            <a:r>
              <a:rPr lang="ar-IQ" dirty="0"/>
              <a:t>في العديد من الصفات </a:t>
            </a:r>
            <a:r>
              <a:rPr lang="ar-IQ" dirty="0" smtClean="0"/>
              <a:t>الإنتاجية </a:t>
            </a:r>
            <a:r>
              <a:rPr lang="ar-IQ" dirty="0"/>
              <a:t>في الطيور(النمو</a:t>
            </a:r>
            <a:r>
              <a:rPr lang="ar-IQ" dirty="0" smtClean="0"/>
              <a:t>، انتاج </a:t>
            </a:r>
            <a:r>
              <a:rPr lang="ar-IQ" dirty="0"/>
              <a:t>البيض</a:t>
            </a:r>
            <a:r>
              <a:rPr lang="ar-IQ" dirty="0" smtClean="0"/>
              <a:t>، صفات </a:t>
            </a:r>
            <a:r>
              <a:rPr lang="ar-IQ" dirty="0"/>
              <a:t>الذبيحة</a:t>
            </a:r>
            <a:r>
              <a:rPr lang="ar-IQ" dirty="0" smtClean="0"/>
              <a:t>، وزن </a:t>
            </a:r>
            <a:r>
              <a:rPr lang="ar-IQ" dirty="0"/>
              <a:t>الجسم و غيره من الصفات التي تتأثر بالعديد من الجينات).</a:t>
            </a:r>
          </a:p>
        </p:txBody>
      </p:sp>
    </p:spTree>
    <p:extLst>
      <p:ext uri="{BB962C8B-B14F-4D97-AF65-F5344CB8AC3E}">
        <p14:creationId xmlns:p14="http://schemas.microsoft.com/office/powerpoint/2010/main" val="29614845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dirty="0" smtClean="0"/>
          </a:p>
          <a:p>
            <a:endParaRPr lang="ar-IQ" dirty="0"/>
          </a:p>
          <a:p>
            <a:r>
              <a:rPr lang="ar-IQ" dirty="0" smtClean="0"/>
              <a:t>وقد </a:t>
            </a:r>
            <a:r>
              <a:rPr lang="ar-IQ" dirty="0"/>
              <a:t>تتأثر هذه الصفات بالجينات غير التجمعية و تكون محصلة التأثيرات الشكل المظهري للصفة.</a:t>
            </a:r>
            <a:endParaRPr lang="en-US" dirty="0"/>
          </a:p>
          <a:p>
            <a:r>
              <a:rPr lang="ar-IQ" dirty="0"/>
              <a:t>في حالة الفعل التجمعي للجين يكون الفرد ذو التركيب الوراثي </a:t>
            </a:r>
            <a:r>
              <a:rPr lang="en-US" dirty="0"/>
              <a:t>Aa</a:t>
            </a:r>
            <a:r>
              <a:rPr lang="ar-IQ" dirty="0"/>
              <a:t> حالة وسطية بين التركيبين الوراثيين </a:t>
            </a:r>
            <a:r>
              <a:rPr lang="en-US" dirty="0"/>
              <a:t>AA</a:t>
            </a:r>
            <a:r>
              <a:rPr lang="ar-IQ" dirty="0"/>
              <a:t> و </a:t>
            </a:r>
            <a:r>
              <a:rPr lang="en-US" dirty="0"/>
              <a:t>aa</a:t>
            </a:r>
            <a:r>
              <a:rPr lang="ar-IQ" dirty="0"/>
              <a:t> ،أما في حالة الفعل غير التجمعي للجين فيكون الشكل المظهري للتركيب الوراثي </a:t>
            </a:r>
            <a:r>
              <a:rPr lang="en-US" dirty="0"/>
              <a:t>Aa</a:t>
            </a:r>
            <a:r>
              <a:rPr lang="ar-IQ" dirty="0"/>
              <a:t> متساوي مع الفرد </a:t>
            </a:r>
            <a:r>
              <a:rPr lang="en-US" dirty="0"/>
              <a:t>AA</a:t>
            </a:r>
            <a:r>
              <a:rPr lang="ar-IQ" dirty="0"/>
              <a:t> كما في حالة السيادة التامة.</a:t>
            </a:r>
            <a:endParaRPr lang="en-US" dirty="0"/>
          </a:p>
          <a:p>
            <a:endParaRPr lang="ar-IQ" dirty="0" smtClean="0"/>
          </a:p>
          <a:p>
            <a:endParaRPr lang="ar-IQ" dirty="0"/>
          </a:p>
        </p:txBody>
      </p:sp>
    </p:spTree>
    <p:extLst>
      <p:ext uri="{BB962C8B-B14F-4D97-AF65-F5344CB8AC3E}">
        <p14:creationId xmlns:p14="http://schemas.microsoft.com/office/powerpoint/2010/main" val="8749692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وراثة لون الريش في الدجاج الأندلسي</a:t>
            </a:r>
            <a:endParaRPr lang="ar-IQ" dirty="0"/>
          </a:p>
        </p:txBody>
      </p:sp>
      <p:pic>
        <p:nvPicPr>
          <p:cNvPr id="3080" name="Picture 8" descr="الصبغية الصيغة ثنائية في الكائنات المتعددة والنظائر السيادة عالقات 2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38246" y="3039269"/>
            <a:ext cx="3997569" cy="29629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153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مقدمة</a:t>
            </a:r>
            <a:endParaRPr lang="ar-IQ" dirty="0"/>
          </a:p>
        </p:txBody>
      </p:sp>
      <p:sp>
        <p:nvSpPr>
          <p:cNvPr id="3" name="عنوان فرعي 2"/>
          <p:cNvSpPr>
            <a:spLocks noGrp="1"/>
          </p:cNvSpPr>
          <p:nvPr>
            <p:ph type="subTitle" idx="1"/>
          </p:nvPr>
        </p:nvSpPr>
        <p:spPr/>
        <p:txBody>
          <a:bodyPr/>
          <a:lstStyle/>
          <a:p>
            <a:r>
              <a:rPr lang="ar-IQ" dirty="0"/>
              <a:t>قبل البدء في الدخول الى أهم ما يتضمنه درس   تربية و تحسين طيور داجنة من مفردات لأهم المواضيع التي سنتطرق لها، لابد أن نتطرق لمفردات مهمة اطلعنا عليها في مادة علم الوراثة و ذلك لما لها من علاقة بعلم تربية و تحسين طيور داجنة.</a:t>
            </a:r>
            <a:endParaRPr lang="en-US" dirty="0"/>
          </a:p>
          <a:p>
            <a:r>
              <a:rPr lang="ar-IQ" dirty="0"/>
              <a:t> </a:t>
            </a:r>
            <a:endParaRPr lang="en-US" dirty="0"/>
          </a:p>
          <a:p>
            <a:endParaRPr lang="ar-IQ" dirty="0"/>
          </a:p>
        </p:txBody>
      </p:sp>
    </p:spTree>
    <p:extLst>
      <p:ext uri="{BB962C8B-B14F-4D97-AF65-F5344CB8AC3E}">
        <p14:creationId xmlns:p14="http://schemas.microsoft.com/office/powerpoint/2010/main" val="14845888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dirty="0" smtClean="0"/>
              <a:t>2-</a:t>
            </a:r>
            <a:r>
              <a:rPr lang="ar-IQ" dirty="0" smtClean="0">
                <a:solidFill>
                  <a:srgbClr val="FF0000"/>
                </a:solidFill>
              </a:rPr>
              <a:t>فعل </a:t>
            </a:r>
            <a:r>
              <a:rPr lang="ar-IQ" dirty="0">
                <a:solidFill>
                  <a:srgbClr val="FF0000"/>
                </a:solidFill>
              </a:rPr>
              <a:t>الجين غير التجمعي </a:t>
            </a:r>
            <a:r>
              <a:rPr lang="en-US" dirty="0" err="1">
                <a:solidFill>
                  <a:srgbClr val="FF0000"/>
                </a:solidFill>
              </a:rPr>
              <a:t>Nonadditive</a:t>
            </a:r>
            <a:r>
              <a:rPr lang="en-US" dirty="0">
                <a:solidFill>
                  <a:srgbClr val="FF0000"/>
                </a:solidFill>
              </a:rPr>
              <a:t> gene action</a:t>
            </a:r>
          </a:p>
          <a:p>
            <a:r>
              <a:rPr lang="ar-IQ" dirty="0"/>
              <a:t>في هذا النوع من فعل الجين </a:t>
            </a:r>
            <a:r>
              <a:rPr lang="ar-IQ" dirty="0" smtClean="0"/>
              <a:t>لا تتم </a:t>
            </a:r>
            <a:r>
              <a:rPr lang="ar-IQ" dirty="0"/>
              <a:t>إضافة التعبير المظهري لأحد </a:t>
            </a:r>
            <a:r>
              <a:rPr lang="ar-IQ" dirty="0" smtClean="0"/>
              <a:t>الجينات </a:t>
            </a:r>
            <a:r>
              <a:rPr lang="ar-IQ" dirty="0"/>
              <a:t>الى الجينات الأخرى و لكن قد تتفاعل أليلات نفس الموقع الجيني و تظهر تأثيرات مختلفة و حسب درجات السيادة و التنحي بين الأليلات أو تتفاعل أزواج الجينات في المواقع الجينية المختلفة(على نفس الكروموسوم أو في كروموسومات مختلفة) كما في الحالات التالية:</a:t>
            </a:r>
            <a:endParaRPr lang="en-US" dirty="0"/>
          </a:p>
          <a:p>
            <a:r>
              <a:rPr lang="ar-IQ" dirty="0" smtClean="0"/>
              <a:t>1-السيادة </a:t>
            </a:r>
            <a:r>
              <a:rPr lang="ar-IQ" dirty="0"/>
              <a:t>التامة </a:t>
            </a:r>
            <a:r>
              <a:rPr lang="en-US" dirty="0"/>
              <a:t>Complete dominance </a:t>
            </a:r>
          </a:p>
          <a:p>
            <a:r>
              <a:rPr lang="ar-IQ" dirty="0"/>
              <a:t>2-السيادة غير التامة</a:t>
            </a:r>
            <a:r>
              <a:rPr lang="en-US" dirty="0"/>
              <a:t>In complete dominance</a:t>
            </a:r>
          </a:p>
          <a:p>
            <a:r>
              <a:rPr lang="ar-IQ" dirty="0"/>
              <a:t>3-انعدام السيادة</a:t>
            </a:r>
            <a:r>
              <a:rPr lang="en-US" dirty="0"/>
              <a:t>Codominance or  no dominance </a:t>
            </a:r>
          </a:p>
          <a:p>
            <a:r>
              <a:rPr lang="ar-IQ" dirty="0"/>
              <a:t>4-السيادة الفوقية</a:t>
            </a:r>
            <a:r>
              <a:rPr lang="en-US" dirty="0"/>
              <a:t>Over dominance </a:t>
            </a:r>
          </a:p>
          <a:p>
            <a:r>
              <a:rPr lang="ar-IQ" dirty="0"/>
              <a:t> </a:t>
            </a:r>
            <a:endParaRPr lang="en-US" dirty="0"/>
          </a:p>
          <a:p>
            <a:endParaRPr lang="ar-IQ" dirty="0"/>
          </a:p>
        </p:txBody>
      </p:sp>
    </p:spTree>
    <p:extLst>
      <p:ext uri="{BB962C8B-B14F-4D97-AF65-F5344CB8AC3E}">
        <p14:creationId xmlns:p14="http://schemas.microsoft.com/office/powerpoint/2010/main" val="38657695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solidFill>
                  <a:srgbClr val="FF0000"/>
                </a:solidFill>
              </a:rPr>
              <a:t>                         أنواع السيادة</a:t>
            </a:r>
            <a:endParaRPr lang="ar-IQ" dirty="0">
              <a:solidFill>
                <a:srgbClr val="FF0000"/>
              </a:solidFill>
            </a:endParaRPr>
          </a:p>
        </p:txBody>
      </p:sp>
      <p:sp>
        <p:nvSpPr>
          <p:cNvPr id="3" name="عنصر نائب للمحتوى 2"/>
          <p:cNvSpPr>
            <a:spLocks noGrp="1"/>
          </p:cNvSpPr>
          <p:nvPr>
            <p:ph idx="1"/>
          </p:nvPr>
        </p:nvSpPr>
        <p:spPr/>
        <p:txBody>
          <a:bodyPr>
            <a:normAutofit lnSpcReduction="10000"/>
          </a:bodyPr>
          <a:lstStyle/>
          <a:p>
            <a:r>
              <a:rPr lang="ar-IQ" dirty="0" smtClean="0"/>
              <a:t>1-السيادة </a:t>
            </a:r>
            <a:r>
              <a:rPr lang="ar-IQ" dirty="0"/>
              <a:t>التامة:</a:t>
            </a:r>
            <a:endParaRPr lang="en-US" dirty="0"/>
          </a:p>
          <a:p>
            <a:r>
              <a:rPr lang="ar-IQ" dirty="0"/>
              <a:t>مثال عليها شكل العرف في الدجاج</a:t>
            </a:r>
            <a:endParaRPr lang="en-US" dirty="0"/>
          </a:p>
          <a:p>
            <a:r>
              <a:rPr lang="ar-IQ" dirty="0"/>
              <a:t>2-السيادة غير التامة</a:t>
            </a:r>
            <a:endParaRPr lang="en-US" dirty="0"/>
          </a:p>
          <a:p>
            <a:r>
              <a:rPr lang="ar-IQ" dirty="0"/>
              <a:t>مثال عليها صفة الرقبة العارية التي يتحكم بها جين غير تام السيادة يرمز له </a:t>
            </a:r>
            <a:r>
              <a:rPr lang="en-US" dirty="0"/>
              <a:t>Na</a:t>
            </a:r>
            <a:r>
              <a:rPr lang="ar-IQ" dirty="0"/>
              <a:t> الذي يكون تعبيره في حالة التركيب الوراثي المتماثل السائد</a:t>
            </a:r>
            <a:r>
              <a:rPr lang="en-US" dirty="0" err="1"/>
              <a:t>NaNa</a:t>
            </a:r>
            <a:r>
              <a:rPr lang="en-US" dirty="0"/>
              <a:t> </a:t>
            </a:r>
            <a:r>
              <a:rPr lang="ar-IQ" dirty="0"/>
              <a:t> الذي ينتج رقبة عارية تماما من الريش و تكون الرقبة </a:t>
            </a:r>
            <a:r>
              <a:rPr lang="ar-IQ" dirty="0" smtClean="0"/>
              <a:t>حمراء </a:t>
            </a:r>
            <a:r>
              <a:rPr lang="ar-IQ" dirty="0"/>
              <a:t>داكنة بسبب عدم وجود حويصلات الريش في تلك المنطقة أما التركيب الوراثي الخليط </a:t>
            </a:r>
            <a:r>
              <a:rPr lang="en-US" dirty="0"/>
              <a:t>Nana</a:t>
            </a:r>
            <a:r>
              <a:rPr lang="ar-IQ" dirty="0"/>
              <a:t> فيتميز بوجود حزمة من الريش على الجهة البطنية للرقبة فوق الحوصلة بشكل يمكن عزل الأفراد الخليطة مظهريا عن التركيبين الوراثيين المتماثلين عاري الرقبة </a:t>
            </a:r>
            <a:r>
              <a:rPr lang="en-US" dirty="0" err="1"/>
              <a:t>NaNa</a:t>
            </a:r>
            <a:r>
              <a:rPr lang="ar-IQ" dirty="0"/>
              <a:t> و </a:t>
            </a:r>
            <a:r>
              <a:rPr lang="en-US" dirty="0"/>
              <a:t>nana</a:t>
            </a:r>
            <a:r>
              <a:rPr lang="ar-IQ" dirty="0"/>
              <a:t> الذي تكون الرقبة فيه مغطاة بالريش.</a:t>
            </a:r>
            <a:endParaRPr lang="en-US" dirty="0"/>
          </a:p>
          <a:p>
            <a:r>
              <a:rPr lang="ar-IQ" dirty="0"/>
              <a:t> </a:t>
            </a:r>
            <a:endParaRPr lang="en-US" dirty="0"/>
          </a:p>
          <a:p>
            <a:endParaRPr lang="ar-IQ" dirty="0"/>
          </a:p>
        </p:txBody>
      </p:sp>
    </p:spTree>
    <p:extLst>
      <p:ext uri="{BB962C8B-B14F-4D97-AF65-F5344CB8AC3E}">
        <p14:creationId xmlns:p14="http://schemas.microsoft.com/office/powerpoint/2010/main" val="30576407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pic>
        <p:nvPicPr>
          <p:cNvPr id="1026" name="Picture 2" descr="تذاخل الفعل الجيني Gene Interaction ﻗد ﺗﺗداﺧل ﻧواﺗﺞ اﻟﺟﯾﻧﺎت اﻟﻐﯾر ا"/>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81754" y="2332892"/>
            <a:ext cx="5392615" cy="36458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13191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الأفراد خليطة التركيب الوراثي </a:t>
            </a:r>
            <a:r>
              <a:rPr lang="en-US" dirty="0" smtClean="0"/>
              <a:t>Nana</a:t>
            </a:r>
            <a:endParaRPr lang="ar-IQ" dirty="0"/>
          </a:p>
        </p:txBody>
      </p:sp>
      <p:pic>
        <p:nvPicPr>
          <p:cNvPr id="4098" name="Picture 2" descr="هولوسين سلالة من الدجاج: الوصف والاستعراضات"/>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89299" y="1825625"/>
            <a:ext cx="4413401"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8532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الأفراد أصيلة التركيب الوراثي </a:t>
            </a:r>
            <a:r>
              <a:rPr lang="en-US" dirty="0" err="1" smtClean="0"/>
              <a:t>NaNa</a:t>
            </a:r>
            <a:endParaRPr lang="ar-IQ" dirty="0"/>
          </a:p>
        </p:txBody>
      </p:sp>
      <p:pic>
        <p:nvPicPr>
          <p:cNvPr id="5122" name="Picture 2" descr="دجاج ابو ركيبة كوجن. naked neck hens - YouTub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01108" y="1825625"/>
            <a:ext cx="6962748"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42772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3-انعدام </a:t>
            </a:r>
            <a:r>
              <a:rPr lang="ar-IQ" dirty="0"/>
              <a:t>السيادة</a:t>
            </a:r>
            <a:r>
              <a:rPr lang="en-US" dirty="0"/>
              <a:t>No dominance </a:t>
            </a:r>
          </a:p>
          <a:p>
            <a:endParaRPr lang="ar-IQ" dirty="0" smtClean="0"/>
          </a:p>
          <a:p>
            <a:r>
              <a:rPr lang="ar-IQ" dirty="0" smtClean="0"/>
              <a:t>وتسمى </a:t>
            </a:r>
            <a:r>
              <a:rPr lang="ar-IQ" dirty="0"/>
              <a:t>أيضا السيادة المشتركة ويكون مظهر الصفة للتركيب الوراثي الخليط </a:t>
            </a:r>
            <a:r>
              <a:rPr lang="en-US" dirty="0"/>
              <a:t>Aa</a:t>
            </a:r>
            <a:r>
              <a:rPr lang="ar-IQ" dirty="0"/>
              <a:t> ناتج عن تعبير كلا الأليلين و كل </a:t>
            </a:r>
            <a:r>
              <a:rPr lang="ar-IQ" dirty="0" err="1"/>
              <a:t>أليل</a:t>
            </a:r>
            <a:r>
              <a:rPr lang="ar-IQ" dirty="0"/>
              <a:t> يظهر استقلالية في تعبيره ولا يتأثر </a:t>
            </a:r>
            <a:r>
              <a:rPr lang="ar-IQ" dirty="0" err="1"/>
              <a:t>بالأليل</a:t>
            </a:r>
            <a:r>
              <a:rPr lang="ar-IQ" dirty="0"/>
              <a:t> الآخر كما في وراثة مجاميع الدم </a:t>
            </a:r>
            <a:r>
              <a:rPr lang="en-US" dirty="0"/>
              <a:t>ABO</a:t>
            </a:r>
            <a:r>
              <a:rPr lang="ar-IQ" dirty="0"/>
              <a:t> في الأنسان حيث يمتلك الفرد ذو صنف الدم </a:t>
            </a:r>
            <a:r>
              <a:rPr lang="en-US" dirty="0"/>
              <a:t>AB</a:t>
            </a:r>
            <a:r>
              <a:rPr lang="ar-IQ" dirty="0"/>
              <a:t> كلا المستضدين </a:t>
            </a:r>
            <a:r>
              <a:rPr lang="en-US" dirty="0"/>
              <a:t>A</a:t>
            </a:r>
            <a:r>
              <a:rPr lang="ar-IQ" dirty="0"/>
              <a:t> و </a:t>
            </a:r>
            <a:r>
              <a:rPr lang="en-US" dirty="0"/>
              <a:t>B</a:t>
            </a:r>
            <a:r>
              <a:rPr lang="ar-IQ" dirty="0"/>
              <a:t> على خلايا الدم الحمراء نتيجة تعبير الأليلين </a:t>
            </a:r>
            <a:r>
              <a:rPr lang="en-US" dirty="0"/>
              <a:t>A</a:t>
            </a:r>
            <a:r>
              <a:rPr lang="ar-IQ" dirty="0"/>
              <a:t> و </a:t>
            </a:r>
            <a:r>
              <a:rPr lang="en-US" dirty="0"/>
              <a:t>B</a:t>
            </a:r>
            <a:r>
              <a:rPr lang="ar-IQ" dirty="0"/>
              <a:t> بصورة مستقلة دون تأثير لأحدها على الآخر</a:t>
            </a:r>
            <a:r>
              <a:rPr lang="ar-IQ" dirty="0" smtClean="0"/>
              <a:t>.</a:t>
            </a:r>
          </a:p>
          <a:p>
            <a:endParaRPr lang="ar-IQ" dirty="0"/>
          </a:p>
        </p:txBody>
      </p:sp>
    </p:spTree>
    <p:extLst>
      <p:ext uri="{BB962C8B-B14F-4D97-AF65-F5344CB8AC3E}">
        <p14:creationId xmlns:p14="http://schemas.microsoft.com/office/powerpoint/2010/main" val="33475572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4-السيادة </a:t>
            </a:r>
            <a:r>
              <a:rPr lang="ar-IQ" dirty="0"/>
              <a:t>الفوقية:</a:t>
            </a:r>
            <a:endParaRPr lang="en-US" dirty="0"/>
          </a:p>
          <a:p>
            <a:endParaRPr lang="ar-IQ" dirty="0" smtClean="0"/>
          </a:p>
          <a:p>
            <a:r>
              <a:rPr lang="ar-IQ" dirty="0" smtClean="0"/>
              <a:t>تكون </a:t>
            </a:r>
            <a:r>
              <a:rPr lang="ar-IQ" dirty="0"/>
              <a:t>الأفراد خليطة التركيب الوراثي متفوقة في انتاجها على التركيبين الوراثيين الآخرين أو ظهور صفة في الفرد الخليط تفتقر اليها التراكيب الوراثية المتماثلة بحيث تكون انتاجيتها أفضل من إنتاجية آباءها بفعل ظاهرة قوة الهجين</a:t>
            </a:r>
            <a:r>
              <a:rPr lang="ar-IQ" dirty="0" smtClean="0"/>
              <a:t>.</a:t>
            </a:r>
          </a:p>
          <a:p>
            <a:endParaRPr lang="ar-IQ" dirty="0"/>
          </a:p>
        </p:txBody>
      </p:sp>
    </p:spTree>
    <p:extLst>
      <p:ext uri="{BB962C8B-B14F-4D97-AF65-F5344CB8AC3E}">
        <p14:creationId xmlns:p14="http://schemas.microsoft.com/office/powerpoint/2010/main" val="27422808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solidFill>
                  <a:srgbClr val="FF0000"/>
                </a:solidFill>
              </a:rPr>
              <a:t>                 الكروموسومات في الطيور:</a:t>
            </a:r>
            <a:r>
              <a:rPr lang="en-US" dirty="0" smtClean="0">
                <a:solidFill>
                  <a:srgbClr val="FF0000"/>
                </a:solidFill>
              </a:rPr>
              <a:t/>
            </a:r>
            <a:br>
              <a:rPr lang="en-US" dirty="0" smtClean="0">
                <a:solidFill>
                  <a:srgbClr val="FF0000"/>
                </a:solidFill>
              </a:rPr>
            </a:br>
            <a:endParaRPr lang="ar-IQ" dirty="0"/>
          </a:p>
        </p:txBody>
      </p:sp>
      <p:sp>
        <p:nvSpPr>
          <p:cNvPr id="3" name="عنصر نائب للمحتوى 2"/>
          <p:cNvSpPr>
            <a:spLocks noGrp="1"/>
          </p:cNvSpPr>
          <p:nvPr>
            <p:ph idx="1"/>
          </p:nvPr>
        </p:nvSpPr>
        <p:spPr/>
        <p:txBody>
          <a:bodyPr/>
          <a:lstStyle/>
          <a:p>
            <a:r>
              <a:rPr lang="ar-IQ" dirty="0" smtClean="0"/>
              <a:t>الكروموسومات </a:t>
            </a:r>
            <a:r>
              <a:rPr lang="ar-IQ" dirty="0"/>
              <a:t>هي أجسام صبغية خيطية الشكل توجد في نواة الخلية ،تتكون من بروتينات هستونية و بروتينات لاهستونية و كمية محدودة من الحامض النووي </a:t>
            </a:r>
            <a:r>
              <a:rPr lang="en-US" dirty="0"/>
              <a:t>RNA</a:t>
            </a:r>
            <a:r>
              <a:rPr lang="ar-IQ" dirty="0"/>
              <a:t>.تؤدي الكروموسومات دور أساسي في نقل المادة الوراثية من جيل لآخر</a:t>
            </a:r>
            <a:r>
              <a:rPr lang="ar-IQ" dirty="0" smtClean="0"/>
              <a:t>.</a:t>
            </a:r>
          </a:p>
          <a:p>
            <a:r>
              <a:rPr lang="ar-IQ" dirty="0"/>
              <a:t>تصنيف الكروموسومات في الطيور:</a:t>
            </a:r>
            <a:endParaRPr lang="en-US" dirty="0"/>
          </a:p>
          <a:p>
            <a:r>
              <a:rPr lang="ar-IQ" dirty="0"/>
              <a:t>1</a:t>
            </a:r>
            <a:r>
              <a:rPr lang="ar-IQ" dirty="0">
                <a:solidFill>
                  <a:srgbClr val="FF0000"/>
                </a:solidFill>
              </a:rPr>
              <a:t>-الكروموسومات الكبيرة </a:t>
            </a:r>
            <a:r>
              <a:rPr lang="en-US" dirty="0">
                <a:solidFill>
                  <a:srgbClr val="FF0000"/>
                </a:solidFill>
              </a:rPr>
              <a:t>Macro chromosomes</a:t>
            </a:r>
            <a:r>
              <a:rPr lang="en-US" dirty="0"/>
              <a:t> </a:t>
            </a:r>
          </a:p>
          <a:p>
            <a:r>
              <a:rPr lang="ar-IQ" dirty="0"/>
              <a:t>وهي كروموسومات كبيرة الحجم وعددها ثمانية أزواج </a:t>
            </a:r>
            <a:r>
              <a:rPr lang="ar-IQ" dirty="0" smtClean="0"/>
              <a:t>كروموسوميه </a:t>
            </a:r>
            <a:r>
              <a:rPr lang="ar-IQ" dirty="0"/>
              <a:t>كبيرة.</a:t>
            </a:r>
          </a:p>
        </p:txBody>
      </p:sp>
    </p:spTree>
    <p:extLst>
      <p:ext uri="{BB962C8B-B14F-4D97-AF65-F5344CB8AC3E}">
        <p14:creationId xmlns:p14="http://schemas.microsoft.com/office/powerpoint/2010/main" val="33802315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solidFill>
                  <a:srgbClr val="FF0000"/>
                </a:solidFill>
              </a:rPr>
              <a:t>2-الكروموسومات </a:t>
            </a:r>
            <a:r>
              <a:rPr lang="ar-IQ" dirty="0">
                <a:solidFill>
                  <a:srgbClr val="FF0000"/>
                </a:solidFill>
              </a:rPr>
              <a:t>الصغيرة</a:t>
            </a:r>
            <a:r>
              <a:rPr lang="en-US" dirty="0">
                <a:solidFill>
                  <a:srgbClr val="FF0000"/>
                </a:solidFill>
              </a:rPr>
              <a:t>Micro chromosomes</a:t>
            </a:r>
            <a:r>
              <a:rPr lang="en-US" dirty="0"/>
              <a:t> </a:t>
            </a:r>
          </a:p>
          <a:p>
            <a:endParaRPr lang="ar-IQ" dirty="0" smtClean="0"/>
          </a:p>
          <a:p>
            <a:r>
              <a:rPr lang="ar-IQ" dirty="0" smtClean="0"/>
              <a:t>وهي </a:t>
            </a:r>
            <a:r>
              <a:rPr lang="ar-IQ" dirty="0"/>
              <a:t>صغيرة الحجم لا يمكن بسهولة التعرف عليها و عددها 30 زوج كروموسومي ولذلك اختلف الباحثون في عددها الفعلي في بحوثهم المتعلقة</a:t>
            </a:r>
            <a:r>
              <a:rPr lang="ar-IQ" dirty="0" smtClean="0"/>
              <a:t>.</a:t>
            </a:r>
          </a:p>
          <a:p>
            <a:r>
              <a:rPr lang="ar-IQ" dirty="0"/>
              <a:t>يبلغ عدد الكروموسومات في الدجاج 38 زوج كروموسومي +</a:t>
            </a:r>
            <a:r>
              <a:rPr lang="en-US" dirty="0"/>
              <a:t>ZW</a:t>
            </a:r>
            <a:r>
              <a:rPr lang="ar-IQ" dirty="0"/>
              <a:t> كروموسومات الجنس في الاناث و 38 زوج كروموسومي +</a:t>
            </a:r>
            <a:r>
              <a:rPr lang="en-US" dirty="0"/>
              <a:t>ZZ</a:t>
            </a:r>
            <a:r>
              <a:rPr lang="ar-IQ" dirty="0"/>
              <a:t> كروموسومات الجنس في الذكور.</a:t>
            </a:r>
            <a:endParaRPr lang="en-US" dirty="0"/>
          </a:p>
          <a:p>
            <a:endParaRPr lang="ar-IQ" dirty="0"/>
          </a:p>
        </p:txBody>
      </p:sp>
    </p:spTree>
    <p:extLst>
      <p:ext uri="{BB962C8B-B14F-4D97-AF65-F5344CB8AC3E}">
        <p14:creationId xmlns:p14="http://schemas.microsoft.com/office/powerpoint/2010/main" val="5977661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4113138154"/>
              </p:ext>
            </p:extLst>
          </p:nvPr>
        </p:nvGraphicFramePr>
        <p:xfrm>
          <a:off x="3655449" y="1825625"/>
          <a:ext cx="4881102" cy="4351338"/>
        </p:xfrm>
        <a:graphic>
          <a:graphicData uri="http://schemas.openxmlformats.org/drawingml/2006/table">
            <a:tbl>
              <a:tblPr rtl="1" firstRow="1" firstCol="1" bandRow="1">
                <a:tableStyleId>{5C22544A-7EE6-4342-B048-85BDC9FD1C3A}</a:tableStyleId>
              </a:tblPr>
              <a:tblGrid>
                <a:gridCol w="2440551"/>
                <a:gridCol w="2440551"/>
              </a:tblGrid>
              <a:tr h="725222">
                <a:tc>
                  <a:txBody>
                    <a:bodyPr/>
                    <a:lstStyle/>
                    <a:p>
                      <a:pPr algn="r" rtl="1">
                        <a:lnSpc>
                          <a:spcPct val="107000"/>
                        </a:lnSpc>
                        <a:spcAft>
                          <a:spcPts val="0"/>
                        </a:spcAft>
                      </a:pPr>
                      <a:r>
                        <a:rPr lang="ar-IQ" sz="2200" dirty="0">
                          <a:effectLst/>
                        </a:rPr>
                        <a:t>                نوع الطيور</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3544" marR="63544" marT="0" marB="0"/>
                </a:tc>
                <a:tc>
                  <a:txBody>
                    <a:bodyPr/>
                    <a:lstStyle/>
                    <a:p>
                      <a:pPr algn="r" rtl="1">
                        <a:lnSpc>
                          <a:spcPct val="107000"/>
                        </a:lnSpc>
                        <a:spcAft>
                          <a:spcPts val="0"/>
                        </a:spcAft>
                      </a:pPr>
                      <a:r>
                        <a:rPr lang="ar-IQ" sz="2200">
                          <a:effectLst/>
                        </a:rPr>
                        <a:t>    عدد الكروموسومات الثنائي(</a:t>
                      </a:r>
                      <a:r>
                        <a:rPr lang="en-US" sz="2200">
                          <a:effectLst/>
                        </a:rPr>
                        <a:t>2n</a:t>
                      </a:r>
                      <a:r>
                        <a:rPr lang="ar-IQ" sz="2200">
                          <a:effectLst/>
                        </a:rPr>
                        <a:t>)</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44" marR="63544" marT="0" marB="0"/>
                </a:tc>
              </a:tr>
              <a:tr h="362612">
                <a:tc>
                  <a:txBody>
                    <a:bodyPr/>
                    <a:lstStyle/>
                    <a:p>
                      <a:pPr algn="r" rtl="1">
                        <a:lnSpc>
                          <a:spcPct val="107000"/>
                        </a:lnSpc>
                        <a:spcAft>
                          <a:spcPts val="0"/>
                        </a:spcAft>
                      </a:pPr>
                      <a:r>
                        <a:rPr lang="ar-IQ" sz="2200">
                          <a:effectLst/>
                        </a:rPr>
                        <a:t>                  الدجاج</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44" marR="63544" marT="0" marB="0"/>
                </a:tc>
                <a:tc>
                  <a:txBody>
                    <a:bodyPr/>
                    <a:lstStyle/>
                    <a:p>
                      <a:pPr algn="r" rtl="1">
                        <a:lnSpc>
                          <a:spcPct val="107000"/>
                        </a:lnSpc>
                        <a:spcAft>
                          <a:spcPts val="0"/>
                        </a:spcAft>
                      </a:pPr>
                      <a:r>
                        <a:rPr lang="ar-IQ" sz="2200">
                          <a:effectLst/>
                        </a:rPr>
                        <a:t>                    78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44" marR="63544" marT="0" marB="0"/>
                </a:tc>
              </a:tr>
              <a:tr h="725222">
                <a:tc>
                  <a:txBody>
                    <a:bodyPr/>
                    <a:lstStyle/>
                    <a:p>
                      <a:pPr algn="r" rtl="1">
                        <a:lnSpc>
                          <a:spcPct val="107000"/>
                        </a:lnSpc>
                        <a:spcAft>
                          <a:spcPts val="0"/>
                        </a:spcAft>
                      </a:pPr>
                      <a:r>
                        <a:rPr lang="ar-IQ" sz="2200">
                          <a:effectLst/>
                        </a:rPr>
                        <a:t>                 الدجاج الرومي</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44" marR="63544" marT="0" marB="0"/>
                </a:tc>
                <a:tc>
                  <a:txBody>
                    <a:bodyPr/>
                    <a:lstStyle/>
                    <a:p>
                      <a:pPr algn="r" rtl="1">
                        <a:lnSpc>
                          <a:spcPct val="107000"/>
                        </a:lnSpc>
                        <a:spcAft>
                          <a:spcPts val="0"/>
                        </a:spcAft>
                      </a:pPr>
                      <a:r>
                        <a:rPr lang="ar-IQ" sz="2200">
                          <a:effectLst/>
                        </a:rPr>
                        <a:t>                    82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44" marR="63544" marT="0" marB="0"/>
                </a:tc>
              </a:tr>
              <a:tr h="362612">
                <a:tc>
                  <a:txBody>
                    <a:bodyPr/>
                    <a:lstStyle/>
                    <a:p>
                      <a:pPr algn="r" rtl="1">
                        <a:lnSpc>
                          <a:spcPct val="107000"/>
                        </a:lnSpc>
                        <a:spcAft>
                          <a:spcPts val="0"/>
                        </a:spcAft>
                      </a:pPr>
                      <a:r>
                        <a:rPr lang="ar-IQ" sz="2200" dirty="0">
                          <a:effectLst/>
                        </a:rPr>
                        <a:t>                  البط</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3544" marR="63544" marT="0" marB="0"/>
                </a:tc>
                <a:tc>
                  <a:txBody>
                    <a:bodyPr/>
                    <a:lstStyle/>
                    <a:p>
                      <a:pPr algn="r" rtl="1">
                        <a:lnSpc>
                          <a:spcPct val="107000"/>
                        </a:lnSpc>
                        <a:spcAft>
                          <a:spcPts val="0"/>
                        </a:spcAft>
                      </a:pPr>
                      <a:r>
                        <a:rPr lang="ar-IQ" sz="2200" dirty="0">
                          <a:effectLst/>
                        </a:rPr>
                        <a:t>                     </a:t>
                      </a:r>
                      <a:r>
                        <a:rPr lang="ar-IQ" sz="2200" dirty="0" smtClean="0">
                          <a:effectLst/>
                        </a:rPr>
                        <a:t>40</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3544" marR="63544" marT="0" marB="0"/>
                </a:tc>
              </a:tr>
              <a:tr h="362612">
                <a:tc>
                  <a:txBody>
                    <a:bodyPr/>
                    <a:lstStyle/>
                    <a:p>
                      <a:pPr algn="r" rtl="1">
                        <a:lnSpc>
                          <a:spcPct val="107000"/>
                        </a:lnSpc>
                        <a:spcAft>
                          <a:spcPts val="0"/>
                        </a:spcAft>
                      </a:pPr>
                      <a:r>
                        <a:rPr lang="ar-IQ" sz="2200">
                          <a:effectLst/>
                        </a:rPr>
                        <a:t>                  الأوز</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44" marR="63544" marT="0" marB="0"/>
                </a:tc>
                <a:tc>
                  <a:txBody>
                    <a:bodyPr/>
                    <a:lstStyle/>
                    <a:p>
                      <a:pPr algn="r" rtl="1">
                        <a:lnSpc>
                          <a:spcPct val="107000"/>
                        </a:lnSpc>
                        <a:spcAft>
                          <a:spcPts val="0"/>
                        </a:spcAft>
                      </a:pPr>
                      <a:r>
                        <a:rPr lang="ar-IQ" sz="2200">
                          <a:effectLst/>
                        </a:rPr>
                        <a:t>                      40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44" marR="63544" marT="0" marB="0"/>
                </a:tc>
              </a:tr>
              <a:tr h="362612">
                <a:tc>
                  <a:txBody>
                    <a:bodyPr/>
                    <a:lstStyle/>
                    <a:p>
                      <a:pPr algn="r" rtl="1">
                        <a:lnSpc>
                          <a:spcPct val="107000"/>
                        </a:lnSpc>
                        <a:spcAft>
                          <a:spcPts val="0"/>
                        </a:spcAft>
                      </a:pPr>
                      <a:r>
                        <a:rPr lang="ar-IQ" sz="2200">
                          <a:effectLst/>
                        </a:rPr>
                        <a:t>               دجاج غينيا</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44" marR="63544" marT="0" marB="0"/>
                </a:tc>
                <a:tc>
                  <a:txBody>
                    <a:bodyPr/>
                    <a:lstStyle/>
                    <a:p>
                      <a:pPr algn="r" rtl="1">
                        <a:lnSpc>
                          <a:spcPct val="107000"/>
                        </a:lnSpc>
                        <a:spcAft>
                          <a:spcPts val="0"/>
                        </a:spcAft>
                      </a:pPr>
                      <a:r>
                        <a:rPr lang="ar-IQ" sz="2200">
                          <a:effectLst/>
                        </a:rPr>
                        <a:t>                    78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44" marR="63544" marT="0" marB="0"/>
                </a:tc>
              </a:tr>
              <a:tr h="362612">
                <a:tc>
                  <a:txBody>
                    <a:bodyPr/>
                    <a:lstStyle/>
                    <a:p>
                      <a:pPr algn="r" rtl="1">
                        <a:lnSpc>
                          <a:spcPct val="107000"/>
                        </a:lnSpc>
                        <a:spcAft>
                          <a:spcPts val="0"/>
                        </a:spcAft>
                      </a:pPr>
                      <a:r>
                        <a:rPr lang="ar-IQ" sz="2200">
                          <a:effectLst/>
                        </a:rPr>
                        <a:t>              السماني</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44" marR="63544" marT="0" marB="0"/>
                </a:tc>
                <a:tc>
                  <a:txBody>
                    <a:bodyPr/>
                    <a:lstStyle/>
                    <a:p>
                      <a:pPr algn="r" rtl="1">
                        <a:lnSpc>
                          <a:spcPct val="107000"/>
                        </a:lnSpc>
                        <a:spcAft>
                          <a:spcPts val="0"/>
                        </a:spcAft>
                      </a:pPr>
                      <a:r>
                        <a:rPr lang="ar-IQ" sz="2200">
                          <a:effectLst/>
                        </a:rPr>
                        <a:t>                    78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44" marR="63544" marT="0" marB="0"/>
                </a:tc>
              </a:tr>
              <a:tr h="725222">
                <a:tc>
                  <a:txBody>
                    <a:bodyPr/>
                    <a:lstStyle/>
                    <a:p>
                      <a:pPr algn="r" rtl="1">
                        <a:lnSpc>
                          <a:spcPct val="107000"/>
                        </a:lnSpc>
                        <a:spcAft>
                          <a:spcPts val="0"/>
                        </a:spcAft>
                      </a:pPr>
                      <a:r>
                        <a:rPr lang="ar-IQ" sz="2200">
                          <a:effectLst/>
                        </a:rPr>
                        <a:t>              التدرج مطوق العنق</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44" marR="63544" marT="0" marB="0"/>
                </a:tc>
                <a:tc>
                  <a:txBody>
                    <a:bodyPr/>
                    <a:lstStyle/>
                    <a:p>
                      <a:pPr algn="r" rtl="1">
                        <a:lnSpc>
                          <a:spcPct val="107000"/>
                        </a:lnSpc>
                        <a:spcAft>
                          <a:spcPts val="0"/>
                        </a:spcAft>
                      </a:pPr>
                      <a:r>
                        <a:rPr lang="ar-IQ" sz="2200">
                          <a:effectLst/>
                        </a:rPr>
                        <a:t>                    82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44" marR="63544" marT="0" marB="0"/>
                </a:tc>
              </a:tr>
              <a:tr h="362612">
                <a:tc>
                  <a:txBody>
                    <a:bodyPr/>
                    <a:lstStyle/>
                    <a:p>
                      <a:pPr algn="r" rtl="1">
                        <a:lnSpc>
                          <a:spcPct val="107000"/>
                        </a:lnSpc>
                        <a:spcAft>
                          <a:spcPts val="0"/>
                        </a:spcAft>
                      </a:pPr>
                      <a:r>
                        <a:rPr lang="ar-IQ" sz="22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44" marR="63544" marT="0" marB="0"/>
                </a:tc>
                <a:tc>
                  <a:txBody>
                    <a:bodyPr/>
                    <a:lstStyle/>
                    <a:p>
                      <a:pPr algn="r" rtl="1">
                        <a:lnSpc>
                          <a:spcPct val="107000"/>
                        </a:lnSpc>
                        <a:spcAft>
                          <a:spcPts val="0"/>
                        </a:spcAft>
                      </a:pPr>
                      <a:r>
                        <a:rPr lang="ar-IQ" sz="22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3544" marR="63544" marT="0" marB="0"/>
                </a:tc>
              </a:tr>
            </a:tbl>
          </a:graphicData>
        </a:graphic>
      </p:graphicFrame>
    </p:spTree>
    <p:extLst>
      <p:ext uri="{BB962C8B-B14F-4D97-AF65-F5344CB8AC3E}">
        <p14:creationId xmlns:p14="http://schemas.microsoft.com/office/powerpoint/2010/main" val="3206637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solidFill>
                  <a:srgbClr val="FF0000"/>
                </a:solidFill>
              </a:rPr>
              <a:t>الخلايا، الكروموسومات و الكميتات</a:t>
            </a:r>
            <a:endParaRPr lang="ar-IQ" dirty="0">
              <a:solidFill>
                <a:srgbClr val="FF0000"/>
              </a:solidFill>
            </a:endParaRPr>
          </a:p>
        </p:txBody>
      </p:sp>
      <p:sp>
        <p:nvSpPr>
          <p:cNvPr id="3" name="عنصر نائب للمحتوى 2"/>
          <p:cNvSpPr>
            <a:spLocks noGrp="1"/>
          </p:cNvSpPr>
          <p:nvPr>
            <p:ph idx="1"/>
          </p:nvPr>
        </p:nvSpPr>
        <p:spPr/>
        <p:txBody>
          <a:bodyPr/>
          <a:lstStyle/>
          <a:p>
            <a:pPr marL="0" indent="0">
              <a:buNone/>
            </a:pPr>
            <a:r>
              <a:rPr lang="ar-IQ" dirty="0"/>
              <a:t> </a:t>
            </a:r>
            <a:endParaRPr lang="en-US" dirty="0"/>
          </a:p>
          <a:p>
            <a:r>
              <a:rPr lang="ar-IQ" dirty="0"/>
              <a:t>تنتج الكائنات الحية من خلال عملية التكاثر </a:t>
            </a:r>
            <a:r>
              <a:rPr lang="en-US" dirty="0"/>
              <a:t>Reproduction</a:t>
            </a:r>
            <a:r>
              <a:rPr lang="ar-IQ" dirty="0"/>
              <a:t> من كائنات أخرى.</a:t>
            </a:r>
            <a:endParaRPr lang="en-US" dirty="0"/>
          </a:p>
          <a:p>
            <a:r>
              <a:rPr lang="ar-IQ" dirty="0">
                <a:solidFill>
                  <a:srgbClr val="FF0000"/>
                </a:solidFill>
              </a:rPr>
              <a:t>ماذا ينتج الآباء خلال عملية التكاثر؟</a:t>
            </a:r>
            <a:endParaRPr lang="en-US" dirty="0">
              <a:solidFill>
                <a:srgbClr val="FF0000"/>
              </a:solidFill>
            </a:endParaRPr>
          </a:p>
          <a:p>
            <a:r>
              <a:rPr lang="ar-IQ" dirty="0"/>
              <a:t>ينتج الآباء الأبناء الذين يمثلون النسل للجيل التالي اذ ينقل كل أب عينة من تركيبه الوراثي تمثل نصف ما يمتلكه من جينات عبر الكميتات</a:t>
            </a:r>
            <a:r>
              <a:rPr lang="en-US" dirty="0"/>
              <a:t>Gametes </a:t>
            </a:r>
            <a:r>
              <a:rPr lang="ar-IQ" dirty="0"/>
              <a:t>الى أبنائه.</a:t>
            </a:r>
            <a:endParaRPr lang="en-US" dirty="0"/>
          </a:p>
          <a:p>
            <a:pPr marL="0" indent="0">
              <a:buNone/>
            </a:pPr>
            <a:endParaRPr lang="en-US" dirty="0"/>
          </a:p>
          <a:p>
            <a:r>
              <a:rPr lang="ar-IQ" dirty="0" smtClean="0"/>
              <a:t>يتألف </a:t>
            </a:r>
            <a:r>
              <a:rPr lang="ar-IQ" dirty="0"/>
              <a:t>جسم الحيوان كباقي الكائنات الحية من خلايا تختلف في وظائفها .</a:t>
            </a:r>
          </a:p>
        </p:txBody>
      </p:sp>
    </p:spTree>
    <p:extLst>
      <p:ext uri="{BB962C8B-B14F-4D97-AF65-F5344CB8AC3E}">
        <p14:creationId xmlns:p14="http://schemas.microsoft.com/office/powerpoint/2010/main" val="3309854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5472275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230010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أين تقع </a:t>
            </a:r>
            <a:r>
              <a:rPr lang="ar-IQ" dirty="0" smtClean="0">
                <a:solidFill>
                  <a:srgbClr val="FF0000"/>
                </a:solidFill>
              </a:rPr>
              <a:t>المادة الوراثية؟</a:t>
            </a:r>
            <a:endParaRPr lang="ar-IQ" dirty="0">
              <a:solidFill>
                <a:srgbClr val="FF0000"/>
              </a:solidFill>
            </a:endParaRPr>
          </a:p>
        </p:txBody>
      </p:sp>
      <p:sp>
        <p:nvSpPr>
          <p:cNvPr id="3" name="عنصر نائب للمحتوى 2"/>
          <p:cNvSpPr>
            <a:spLocks noGrp="1"/>
          </p:cNvSpPr>
          <p:nvPr>
            <p:ph idx="1"/>
          </p:nvPr>
        </p:nvSpPr>
        <p:spPr/>
        <p:txBody>
          <a:bodyPr/>
          <a:lstStyle/>
          <a:p>
            <a:endParaRPr lang="ar-IQ" dirty="0" smtClean="0"/>
          </a:p>
          <a:p>
            <a:r>
              <a:rPr lang="ar-IQ" dirty="0" smtClean="0"/>
              <a:t>تحتوي </a:t>
            </a:r>
            <a:r>
              <a:rPr lang="ar-IQ" dirty="0"/>
              <a:t>الخلية ذات العضيات الكاملة على </a:t>
            </a:r>
            <a:r>
              <a:rPr lang="ar-IQ" dirty="0" smtClean="0"/>
              <a:t>السيتوبلازم </a:t>
            </a:r>
            <a:r>
              <a:rPr lang="en-US" dirty="0"/>
              <a:t>cytoplasm</a:t>
            </a:r>
            <a:r>
              <a:rPr lang="ar-IQ" dirty="0"/>
              <a:t> .</a:t>
            </a:r>
            <a:endParaRPr lang="en-US" dirty="0"/>
          </a:p>
          <a:p>
            <a:r>
              <a:rPr lang="ar-IQ" dirty="0"/>
              <a:t>أين تقع المادة المسؤولة عن التوارث بين الأجيال في الخلية الحية؟</a:t>
            </a:r>
            <a:endParaRPr lang="en-US" dirty="0"/>
          </a:p>
          <a:p>
            <a:r>
              <a:rPr lang="ar-IQ" dirty="0"/>
              <a:t>توجد النواة في مركز </a:t>
            </a:r>
            <a:r>
              <a:rPr lang="ar-IQ" dirty="0" smtClean="0"/>
              <a:t>السيتوبلازم </a:t>
            </a:r>
            <a:r>
              <a:rPr lang="ar-IQ" dirty="0"/>
              <a:t>للخلية الحية </a:t>
            </a:r>
            <a:r>
              <a:rPr lang="ar-IQ" dirty="0" smtClean="0"/>
              <a:t>.</a:t>
            </a:r>
          </a:p>
          <a:p>
            <a:r>
              <a:rPr lang="ar-IQ" dirty="0" smtClean="0"/>
              <a:t>تحتوي </a:t>
            </a:r>
            <a:r>
              <a:rPr lang="ar-IQ" dirty="0"/>
              <a:t>النواة على الكروموسومات </a:t>
            </a:r>
            <a:r>
              <a:rPr lang="en-US" dirty="0"/>
              <a:t>chromosomes</a:t>
            </a:r>
            <a:r>
              <a:rPr lang="ar-IQ" dirty="0"/>
              <a:t> التي تتواجد بشكل أزواج متشابهة في الخلايا الجسمية و بشكل مفرد من الكروموسومات في الكميتات.</a:t>
            </a:r>
            <a:endParaRPr lang="en-US" dirty="0"/>
          </a:p>
          <a:p>
            <a:pPr marL="0" indent="0">
              <a:buNone/>
            </a:pPr>
            <a:endParaRPr lang="en-US" dirty="0"/>
          </a:p>
          <a:p>
            <a:endParaRPr lang="ar-IQ" dirty="0"/>
          </a:p>
        </p:txBody>
      </p:sp>
    </p:spTree>
    <p:extLst>
      <p:ext uri="{BB962C8B-B14F-4D97-AF65-F5344CB8AC3E}">
        <p14:creationId xmlns:p14="http://schemas.microsoft.com/office/powerpoint/2010/main" val="1696646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solidFill>
                  <a:srgbClr val="FF0000"/>
                </a:solidFill>
              </a:rPr>
              <a:t>                 ما هو تركيب الكروموسوم</a:t>
            </a:r>
            <a:r>
              <a:rPr lang="ar-IQ" dirty="0" smtClean="0"/>
              <a:t>؟</a:t>
            </a:r>
            <a:endParaRPr lang="ar-IQ" dirty="0"/>
          </a:p>
        </p:txBody>
      </p:sp>
      <p:sp>
        <p:nvSpPr>
          <p:cNvPr id="3" name="عنصر نائب للمحتوى 2"/>
          <p:cNvSpPr>
            <a:spLocks noGrp="1"/>
          </p:cNvSpPr>
          <p:nvPr>
            <p:ph idx="1"/>
          </p:nvPr>
        </p:nvSpPr>
        <p:spPr/>
        <p:txBody>
          <a:bodyPr/>
          <a:lstStyle/>
          <a:p>
            <a:endParaRPr lang="ar-IQ" dirty="0" smtClean="0"/>
          </a:p>
          <a:p>
            <a:r>
              <a:rPr lang="ar-IQ" dirty="0" smtClean="0"/>
              <a:t>يتكون </a:t>
            </a:r>
            <a:r>
              <a:rPr lang="ar-IQ" dirty="0"/>
              <a:t>الصِّبغي أو الكروموسوم من ضفيرة أو طاق طويل جدًّا من الحَمض </a:t>
            </a:r>
            <a:r>
              <a:rPr lang="ar-IQ" dirty="0" smtClean="0"/>
              <a:t>النَّووي </a:t>
            </a:r>
            <a:r>
              <a:rPr lang="ar-IQ" dirty="0"/>
              <a:t>منزوع </a:t>
            </a:r>
            <a:r>
              <a:rPr lang="ar-IQ" dirty="0" smtClean="0"/>
              <a:t>الأوكسجين </a:t>
            </a:r>
            <a:r>
              <a:rPr lang="en-US" dirty="0" smtClean="0"/>
              <a:t>DNA</a:t>
            </a:r>
            <a:r>
              <a:rPr lang="ar-IQ" dirty="0" smtClean="0"/>
              <a:t>، </a:t>
            </a:r>
            <a:r>
              <a:rPr lang="ar-IQ" dirty="0"/>
              <a:t>ويحتوي على العديد من </a:t>
            </a:r>
            <a:r>
              <a:rPr lang="ar-IQ" u="sng" dirty="0">
                <a:hlinkClick r:id="rId2" tooltip="الجينات"/>
              </a:rPr>
              <a:t>الجينات</a:t>
            </a:r>
            <a:r>
              <a:rPr lang="ar-IQ" dirty="0"/>
              <a:t> (مئات إلى آلاف). تصطفُّ الجيناتُ على كلِّ صبغي في تسلسلٍ معيَّن، ولكلِّ جين موقِع معيَّن على الصبغي (يسمى المقرّ </a:t>
            </a:r>
            <a:r>
              <a:rPr lang="en-US" dirty="0"/>
              <a:t>locus). </a:t>
            </a:r>
            <a:r>
              <a:rPr lang="ar-IQ" dirty="0" smtClean="0"/>
              <a:t> وبالإضافة </a:t>
            </a:r>
            <a:r>
              <a:rPr lang="ar-IQ" dirty="0"/>
              <a:t>إلى الحَمض النَّووي </a:t>
            </a:r>
            <a:r>
              <a:rPr lang="ar-IQ" dirty="0" err="1"/>
              <a:t>الرِّيبي</a:t>
            </a:r>
            <a:r>
              <a:rPr lang="ar-IQ" dirty="0"/>
              <a:t> منزوع </a:t>
            </a:r>
            <a:r>
              <a:rPr lang="ar-IQ" dirty="0" smtClean="0"/>
              <a:t>الأوكسجين </a:t>
            </a:r>
            <a:r>
              <a:rPr lang="en-US" dirty="0"/>
              <a:t>DNA، </a:t>
            </a:r>
            <a:r>
              <a:rPr lang="ar-IQ" dirty="0"/>
              <a:t>تحتوي الصبغياتُ على المُكَوِّنات الكيميائية الأخرى التي تؤثِّر في وظيفة </a:t>
            </a:r>
            <a:r>
              <a:rPr lang="ar-IQ" dirty="0" smtClean="0"/>
              <a:t>الجين.</a:t>
            </a:r>
            <a:endParaRPr lang="ar-IQ" dirty="0">
              <a:solidFill>
                <a:srgbClr val="FF0000"/>
              </a:solidFill>
            </a:endParaRPr>
          </a:p>
          <a:p>
            <a:endParaRPr lang="ar-IQ" dirty="0">
              <a:solidFill>
                <a:srgbClr val="FF0000"/>
              </a:solidFill>
            </a:endParaRPr>
          </a:p>
          <a:p>
            <a:endParaRPr lang="ar-IQ" dirty="0"/>
          </a:p>
        </p:txBody>
      </p:sp>
    </p:spTree>
    <p:extLst>
      <p:ext uri="{BB962C8B-B14F-4D97-AF65-F5344CB8AC3E}">
        <p14:creationId xmlns:p14="http://schemas.microsoft.com/office/powerpoint/2010/main" val="1673400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pic>
        <p:nvPicPr>
          <p:cNvPr id="2050" name="Picture 2" descr="كروموسوم - ويكيبيديا"/>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76600" y="1875692"/>
            <a:ext cx="6453554" cy="3845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1264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Picture 1026" descr="C18F01"/>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83169" y="2356339"/>
            <a:ext cx="6646985" cy="3856892"/>
          </a:xfrm>
          <a:prstGeom prst="rect">
            <a:avLst/>
          </a:prstGeom>
          <a:solidFill>
            <a:schemeClr val="accent1"/>
          </a:solidFill>
          <a:ln>
            <a:noFill/>
          </a:ln>
          <a:extLst/>
        </p:spPr>
      </p:pic>
    </p:spTree>
    <p:extLst>
      <p:ext uri="{BB962C8B-B14F-4D97-AF65-F5344CB8AC3E}">
        <p14:creationId xmlns:p14="http://schemas.microsoft.com/office/powerpoint/2010/main" val="2523882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solidFill>
                  <a:srgbClr val="FF0000"/>
                </a:solidFill>
              </a:rPr>
              <a:t>         ما هي هيئة الكروموسومات في الخلية؟</a:t>
            </a:r>
            <a:endParaRPr lang="ar-IQ" dirty="0">
              <a:solidFill>
                <a:srgbClr val="FF0000"/>
              </a:solidFill>
            </a:endParaRPr>
          </a:p>
        </p:txBody>
      </p:sp>
      <p:sp>
        <p:nvSpPr>
          <p:cNvPr id="3" name="عنصر نائب للمحتوى 2"/>
          <p:cNvSpPr>
            <a:spLocks noGrp="1"/>
          </p:cNvSpPr>
          <p:nvPr>
            <p:ph idx="1"/>
          </p:nvPr>
        </p:nvSpPr>
        <p:spPr/>
        <p:txBody>
          <a:bodyPr>
            <a:normAutofit/>
          </a:bodyPr>
          <a:lstStyle/>
          <a:p>
            <a:r>
              <a:rPr lang="ar-IQ" dirty="0" smtClean="0">
                <a:solidFill>
                  <a:srgbClr val="FF0000"/>
                </a:solidFill>
              </a:rPr>
              <a:t>الكروموسومات </a:t>
            </a:r>
            <a:r>
              <a:rPr lang="ar-IQ" dirty="0">
                <a:solidFill>
                  <a:srgbClr val="FF0000"/>
                </a:solidFill>
              </a:rPr>
              <a:t>المتناظرة:</a:t>
            </a:r>
            <a:endParaRPr lang="en-US" dirty="0">
              <a:solidFill>
                <a:srgbClr val="FF0000"/>
              </a:solidFill>
            </a:endParaRPr>
          </a:p>
          <a:p>
            <a:r>
              <a:rPr lang="ar-IQ" dirty="0"/>
              <a:t>هي أزواج الكروموسومات في الخلايا الجسمية </a:t>
            </a:r>
            <a:r>
              <a:rPr lang="en-US" dirty="0"/>
              <a:t>homologous chromosomes</a:t>
            </a:r>
          </a:p>
          <a:p>
            <a:r>
              <a:rPr lang="ar-IQ" dirty="0">
                <a:solidFill>
                  <a:srgbClr val="FF0000"/>
                </a:solidFill>
              </a:rPr>
              <a:t>الكروموسومات غير المتناظرة:</a:t>
            </a:r>
            <a:endParaRPr lang="en-US" dirty="0">
              <a:solidFill>
                <a:srgbClr val="FF0000"/>
              </a:solidFill>
            </a:endParaRPr>
          </a:p>
          <a:p>
            <a:r>
              <a:rPr lang="ar-IQ" dirty="0"/>
              <a:t>هي وجود زوج واحد من الكروموسومات والذي يسمى الكروموسومات الجنسية في حالة الخلايا الجنسية التكاثرية و المسؤولة عن تحديد جنس الفرد.</a:t>
            </a:r>
          </a:p>
        </p:txBody>
      </p:sp>
    </p:spTree>
    <p:extLst>
      <p:ext uri="{BB962C8B-B14F-4D97-AF65-F5344CB8AC3E}">
        <p14:creationId xmlns:p14="http://schemas.microsoft.com/office/powerpoint/2010/main" val="396185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2050" name="Picture 2" descr="الجيني تداخل ال Gene Interactio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751385" y="2719754"/>
            <a:ext cx="5322277" cy="29776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349484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TotalTime>
  <Words>1163</Words>
  <Application>Microsoft Office PowerPoint</Application>
  <PresentationFormat>ملء الشاشة</PresentationFormat>
  <Paragraphs>127</Paragraphs>
  <Slides>31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31</vt:i4>
      </vt:variant>
    </vt:vector>
  </HeadingPairs>
  <TitlesOfParts>
    <vt:vector size="36" baseType="lpstr">
      <vt:lpstr>Arial</vt:lpstr>
      <vt:lpstr>Calibri</vt:lpstr>
      <vt:lpstr>Calibri Light</vt:lpstr>
      <vt:lpstr>Times New Roman</vt:lpstr>
      <vt:lpstr>نسق Office</vt:lpstr>
      <vt:lpstr>عرض تقديمي في PowerPoint</vt:lpstr>
      <vt:lpstr>مقدمة</vt:lpstr>
      <vt:lpstr>الخلايا، الكروموسومات و الكميتات</vt:lpstr>
      <vt:lpstr>                      أين تقع المادة الوراثية؟</vt:lpstr>
      <vt:lpstr>                 ما هو تركيب الكروموسوم؟</vt:lpstr>
      <vt:lpstr>                 </vt:lpstr>
      <vt:lpstr>عرض تقديمي في PowerPoint</vt:lpstr>
      <vt:lpstr>         ما هي هيئة الكروموسومات في الخلية؟</vt:lpstr>
      <vt:lpstr>عرض تقديمي في PowerPoint</vt:lpstr>
      <vt:lpstr>            تحديد الجنس في الطيور الداجنة: </vt:lpstr>
      <vt:lpstr>            التركيب الكروموسومي في الدجاج</vt:lpstr>
      <vt:lpstr>ماذا نسمي بقية الكروموسومات غير الجنسية  في الطيور؟ </vt:lpstr>
      <vt:lpstr>                        وظيفة الجين: </vt:lpstr>
      <vt:lpstr>         ما أنواع RNA الموجودة في النواة؟ </vt:lpstr>
      <vt:lpstr>عرض تقديمي في PowerPoint</vt:lpstr>
      <vt:lpstr>                        أنواع الجينات</vt:lpstr>
      <vt:lpstr>                التعبير المظهري للجينات:</vt:lpstr>
      <vt:lpstr>عرض تقديمي في PowerPoint</vt:lpstr>
      <vt:lpstr>            وراثة لون الريش في الدجاج الأندلسي</vt:lpstr>
      <vt:lpstr>عرض تقديمي في PowerPoint</vt:lpstr>
      <vt:lpstr>                         أنواع السيادة</vt:lpstr>
      <vt:lpstr>عرض تقديمي في PowerPoint</vt:lpstr>
      <vt:lpstr>         الأفراد خليطة التركيب الوراثي Nana</vt:lpstr>
      <vt:lpstr>الأفراد أصيلة التركيب الوراثي NaNa</vt:lpstr>
      <vt:lpstr>عرض تقديمي في PowerPoint</vt:lpstr>
      <vt:lpstr>عرض تقديمي في PowerPoint</vt:lpstr>
      <vt:lpstr>                 الكروموسومات في الطيور: </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مقدمة</dc:title>
  <dc:creator>Shamfuture</dc:creator>
  <cp:lastModifiedBy>Shamfuture</cp:lastModifiedBy>
  <cp:revision>83</cp:revision>
  <dcterms:created xsi:type="dcterms:W3CDTF">2021-10-12T07:04:31Z</dcterms:created>
  <dcterms:modified xsi:type="dcterms:W3CDTF">2021-10-13T06:38:13Z</dcterms:modified>
</cp:coreProperties>
</file>